
<file path=[Content_Types].xml><?xml version="1.0" encoding="utf-8"?>
<Types xmlns="http://schemas.openxmlformats.org/package/2006/content-types">
  <Default Extension="xml" ContentType="application/xml"/>
  <Default Extension="png" ContentType="image/png"/>
  <Default Extension="gif" ContentType="image/gif"/>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4" r:id="rId1"/>
    <p:sldMasterId id="2147483675"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8708"/>
  </p:normalViewPr>
  <p:slideViewPr>
    <p:cSldViewPr snapToGrid="0" snapToObjects="1">
      <p:cViewPr varScale="1">
        <p:scale>
          <a:sx n="88" d="100"/>
          <a:sy n="88" d="100"/>
        </p:scale>
        <p:origin x="28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notesMaster" Target="notesMasters/notesMaster1.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 Id="rId3" Type="http://schemas.openxmlformats.org/officeDocument/2006/relationships/hyperlink" Target="https://tools.ietf.org/html/draft-kunze-bagit-14" TargetMode="Externa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dirty="0"/>
              <a:t>Final: March 8, </a:t>
            </a:r>
            <a:r>
              <a:rPr lang="en" dirty="0" smtClean="0"/>
              <a:t>2017</a:t>
            </a:r>
            <a:endParaRPr lang="en-US" dirty="0" smtClean="0"/>
          </a:p>
          <a:p>
            <a:pPr lvl="0">
              <a:spcBef>
                <a:spcPts val="0"/>
              </a:spcBef>
              <a:buNone/>
            </a:pPr>
            <a:r>
              <a:rPr lang="en-US" dirty="0" smtClean="0"/>
              <a:t>This work is licensed under the Creative Commons Attribution 4.0 International License. To view a copy of this license, visit http://</a:t>
            </a:r>
            <a:r>
              <a:rPr lang="en-US" dirty="0" err="1" smtClean="0"/>
              <a:t>creativecommons.org</a:t>
            </a:r>
            <a:r>
              <a:rPr lang="en-US" dirty="0" smtClean="0"/>
              <a:t>/licenses/by/4.0/ or send a letter to Creative Commons, PO Box 1866, Mountain View, CA 94042, USA.</a:t>
            </a:r>
          </a:p>
          <a:p>
            <a:pPr lvl="0">
              <a:spcBef>
                <a:spcPts val="0"/>
              </a:spcBef>
              <a:buNone/>
            </a:pPr>
            <a:endParaRPr lang="en-US" dirty="0" smtClean="0"/>
          </a:p>
          <a:p>
            <a:pPr lvl="0">
              <a:spcBef>
                <a:spcPts val="0"/>
              </a:spcBef>
              <a:buNone/>
            </a:pPr>
            <a:r>
              <a:rPr lang="en-US" dirty="0" smtClean="0"/>
              <a:t>Please reference the Digital</a:t>
            </a:r>
            <a:r>
              <a:rPr lang="en-US" baseline="0" dirty="0" smtClean="0"/>
              <a:t> Preservation Network (DPN) http://</a:t>
            </a:r>
            <a:r>
              <a:rPr lang="en-US" baseline="0" dirty="0" err="1" smtClean="0"/>
              <a:t>www.dpn.org</a:t>
            </a:r>
            <a:r>
              <a:rPr lang="en-US" baseline="0" dirty="0" smtClean="0"/>
              <a:t> when using this work.</a:t>
            </a:r>
            <a:endParaRPr lang="en" smtClean="0"/>
          </a:p>
          <a:p>
            <a:pPr lvl="0">
              <a:spcBef>
                <a:spcPts val="0"/>
              </a:spcBef>
              <a:buNone/>
            </a:pPr>
            <a:endParaRPr lang="e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solidFill>
                  <a:srgbClr val="434343"/>
                </a:solidFill>
              </a:rPr>
              <a:t>Introduce as hypothetical SIP classes that an organization has created for some of its content for submission to a repository service</a:t>
            </a:r>
          </a:p>
          <a:p>
            <a:pPr lvl="0">
              <a:spcBef>
                <a:spcPts val="0"/>
              </a:spcBef>
              <a:buNone/>
            </a:pPr>
            <a:r>
              <a:rPr lang="en">
                <a:solidFill>
                  <a:srgbClr val="434343"/>
                </a:solidFill>
              </a:rPr>
              <a:t>Note that these are aligned to, but not necessarily the same as the requirements from content submitters</a:t>
            </a:r>
          </a:p>
          <a:p>
            <a:pPr lvl="0">
              <a:spcBef>
                <a:spcPts val="0"/>
              </a:spcBef>
              <a:buNone/>
            </a:pPr>
            <a:endParaRPr>
              <a:solidFill>
                <a:srgbClr val="434343"/>
              </a:solidFill>
            </a:endParaRPr>
          </a:p>
          <a:p>
            <a:pPr lvl="0" rtl="0">
              <a:spcBef>
                <a:spcPts val="0"/>
              </a:spcBef>
              <a:buNone/>
            </a:pPr>
            <a:endParaRPr>
              <a:solidFill>
                <a:srgbClr val="434343"/>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2" name="Shape 20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solidFill>
                <a:srgbClr val="434343"/>
              </a:solidFill>
            </a:endParaRPr>
          </a:p>
          <a:p>
            <a:pPr lvl="0" rtl="0">
              <a:spcBef>
                <a:spcPts val="0"/>
              </a:spcBef>
              <a:buNone/>
            </a:pPr>
            <a:endParaRPr>
              <a:solidFill>
                <a:srgbClr val="434343"/>
              </a:solidFill>
            </a:endParaRPr>
          </a:p>
          <a:p>
            <a:pPr lvl="0" rtl="0">
              <a:spcBef>
                <a:spcPts val="0"/>
              </a:spcBef>
              <a:buNone/>
            </a:pPr>
            <a:endParaRPr>
              <a:solidFill>
                <a:srgbClr val="434343"/>
              </a:solidFill>
            </a:endParaRPr>
          </a:p>
          <a:p>
            <a:pPr lvl="0" rtl="0">
              <a:spcBef>
                <a:spcPts val="0"/>
              </a:spcBef>
              <a:buNone/>
            </a:pPr>
            <a:endParaRPr>
              <a:solidFill>
                <a:srgbClr val="434343"/>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solidFill>
                  <a:srgbClr val="434343"/>
                </a:solidFill>
              </a:rPr>
              <a:t>Note that in this case, there are no specific metadata requirement. Point this out before moving on to the next slide.</a:t>
            </a:r>
          </a:p>
          <a:p>
            <a:pPr lvl="0" rtl="0">
              <a:spcBef>
                <a:spcPts val="0"/>
              </a:spcBef>
              <a:buNone/>
            </a:pPr>
            <a:endParaRPr>
              <a:solidFill>
                <a:srgbClr val="434343"/>
              </a:solidFill>
            </a:endParaRPr>
          </a:p>
          <a:p>
            <a:pPr lvl="0" rtl="0">
              <a:spcBef>
                <a:spcPts val="0"/>
              </a:spcBef>
              <a:buNone/>
            </a:pPr>
            <a:endParaRPr>
              <a:solidFill>
                <a:srgbClr val="434343"/>
              </a:solidFill>
            </a:endParaRPr>
          </a:p>
          <a:p>
            <a:pPr lvl="0" rtl="0">
              <a:spcBef>
                <a:spcPts val="0"/>
              </a:spcBef>
              <a:buNone/>
            </a:pPr>
            <a:endParaRPr>
              <a:solidFill>
                <a:srgbClr val="434343"/>
              </a:solidFill>
            </a:endParaRPr>
          </a:p>
          <a:p>
            <a:pPr lvl="0" rtl="0">
              <a:spcBef>
                <a:spcPts val="0"/>
              </a:spcBef>
              <a:buNone/>
            </a:pPr>
            <a:endParaRPr>
              <a:solidFill>
                <a:srgbClr val="434343"/>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solidFill>
                <a:srgbClr val="434343"/>
              </a:solidFill>
            </a:endParaRPr>
          </a:p>
          <a:p>
            <a:pPr lvl="0" rtl="0">
              <a:spcBef>
                <a:spcPts val="0"/>
              </a:spcBef>
              <a:buNone/>
            </a:pPr>
            <a:r>
              <a:rPr lang="en">
                <a:solidFill>
                  <a:srgbClr val="434343"/>
                </a:solidFill>
              </a:rPr>
              <a:t>Note that we are focusing on this topic because it tends to be a bottleneck for many organizations. Common challenges include:</a:t>
            </a:r>
          </a:p>
          <a:p>
            <a:pPr marL="457200" lvl="0" indent="-228600" rtl="0">
              <a:spcBef>
                <a:spcPts val="0"/>
              </a:spcBef>
              <a:buClr>
                <a:srgbClr val="434343"/>
              </a:buClr>
              <a:buChar char="-"/>
            </a:pPr>
            <a:r>
              <a:rPr lang="en">
                <a:solidFill>
                  <a:srgbClr val="434343"/>
                </a:solidFill>
              </a:rPr>
              <a:t>No one has been assigned the authority to make these decisions</a:t>
            </a:r>
          </a:p>
          <a:p>
            <a:pPr marL="457200" lvl="0" indent="-228600" rtl="0">
              <a:spcBef>
                <a:spcPts val="0"/>
              </a:spcBef>
              <a:buClr>
                <a:srgbClr val="434343"/>
              </a:buClr>
              <a:buChar char="-"/>
            </a:pPr>
            <a:r>
              <a:rPr lang="en">
                <a:solidFill>
                  <a:srgbClr val="434343"/>
                </a:solidFill>
              </a:rPr>
              <a:t>Requirements were defined for one type of content that don’t support other types</a:t>
            </a:r>
          </a:p>
          <a:p>
            <a:pPr marL="457200" lvl="0" indent="-228600" rtl="0">
              <a:spcBef>
                <a:spcPts val="0"/>
              </a:spcBef>
              <a:buClr>
                <a:srgbClr val="434343"/>
              </a:buClr>
              <a:buChar char="-"/>
            </a:pPr>
            <a:r>
              <a:rPr lang="en">
                <a:solidFill>
                  <a:srgbClr val="434343"/>
                </a:solidFill>
              </a:rPr>
              <a:t>SIP requirements are hard to fulfill</a:t>
            </a:r>
          </a:p>
          <a:p>
            <a:pPr marL="457200" lvl="0" indent="-228600" rtl="0">
              <a:spcBef>
                <a:spcPts val="0"/>
              </a:spcBef>
              <a:buClr>
                <a:srgbClr val="434343"/>
              </a:buClr>
              <a:buChar char="-"/>
            </a:pPr>
            <a:r>
              <a:rPr lang="en">
                <a:solidFill>
                  <a:srgbClr val="434343"/>
                </a:solidFill>
              </a:rPr>
              <a:t>Staff are worried that older content doesn’t meet new requirements and don’t want to have to go back and change everything.</a:t>
            </a:r>
          </a:p>
          <a:p>
            <a:pPr lvl="0" rtl="0">
              <a:spcBef>
                <a:spcPts val="0"/>
              </a:spcBef>
              <a:buNone/>
            </a:pPr>
            <a:endParaRPr>
              <a:solidFill>
                <a:srgbClr val="434343"/>
              </a:solidFill>
            </a:endParaRPr>
          </a:p>
          <a:p>
            <a:pPr lvl="0" rtl="0">
              <a:spcBef>
                <a:spcPts val="0"/>
              </a:spcBef>
              <a:buNone/>
            </a:pPr>
            <a:r>
              <a:rPr lang="en">
                <a:solidFill>
                  <a:srgbClr val="434343"/>
                </a:solidFill>
              </a:rPr>
              <a:t>Keep in mind that these issues can cause paralysis. A governance process can help ensure that there is a means for resolving issues.</a:t>
            </a:r>
          </a:p>
          <a:p>
            <a:pPr lvl="0" rtl="0">
              <a:spcBef>
                <a:spcPts val="0"/>
              </a:spcBef>
              <a:buNone/>
            </a:pPr>
            <a:endParaRPr>
              <a:solidFill>
                <a:srgbClr val="434343"/>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6" name="Shape 22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solidFill>
                <a:srgbClr val="434343"/>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solidFill>
                <a:srgbClr val="434343"/>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2" name="Shape 2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8" name="Shape 2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Note: Instructors should find current requirements from existing organizations. These will change over time.</a:t>
            </a:r>
          </a:p>
          <a:p>
            <a:pPr lvl="0" rtl="0">
              <a:spcBef>
                <a:spcPts val="0"/>
              </a:spcBef>
              <a:buNone/>
            </a:pPr>
            <a:r>
              <a:rPr lang="en"/>
              <a:t>Choose from a variety of orgs with different requirements.</a:t>
            </a:r>
          </a:p>
          <a:p>
            <a:pPr lvl="0" rtl="0">
              <a:spcBef>
                <a:spcPts val="0"/>
              </a:spcBef>
              <a:buNone/>
            </a:pPr>
            <a:r>
              <a:rPr lang="en"/>
              <a:t>Examples might be pulled from:</a:t>
            </a:r>
          </a:p>
          <a:p>
            <a:pPr marL="457200" lvl="0" indent="-228600" rtl="0">
              <a:spcBef>
                <a:spcPts val="0"/>
              </a:spcBef>
              <a:buChar char="-"/>
            </a:pPr>
            <a:r>
              <a:rPr lang="en"/>
              <a:t>Chronopolis</a:t>
            </a:r>
          </a:p>
          <a:p>
            <a:pPr marL="457200" lvl="0" indent="-228600" rtl="0">
              <a:spcBef>
                <a:spcPts val="0"/>
              </a:spcBef>
              <a:buChar char="-"/>
            </a:pPr>
            <a:r>
              <a:rPr lang="en"/>
              <a:t>DPN</a:t>
            </a:r>
          </a:p>
          <a:p>
            <a:pPr marL="457200" lvl="0" indent="-228600" rtl="0">
              <a:spcBef>
                <a:spcPts val="0"/>
              </a:spcBef>
              <a:buChar char="-"/>
            </a:pPr>
            <a:r>
              <a:rPr lang="en"/>
              <a:t>APTrust</a:t>
            </a:r>
          </a:p>
          <a:p>
            <a:pPr marL="457200" lvl="0" indent="-228600" rtl="0">
              <a:spcBef>
                <a:spcPts val="0"/>
              </a:spcBef>
              <a:buChar char="-"/>
            </a:pPr>
            <a:r>
              <a:rPr lang="en"/>
              <a:t>Dryad</a:t>
            </a:r>
          </a:p>
          <a:p>
            <a:pPr marL="457200" lvl="0" indent="-228600" rtl="0">
              <a:spcBef>
                <a:spcPts val="0"/>
              </a:spcBef>
              <a:buChar char="-"/>
            </a:pPr>
            <a:r>
              <a:rPr lang="en"/>
              <a:t>CDL (e.g. https://merritt.cdlib.org/docs/merritt_user_guide.pdf)</a:t>
            </a:r>
          </a:p>
          <a:p>
            <a:pPr marL="457200" lvl="0" indent="-228600">
              <a:spcBef>
                <a:spcPts val="0"/>
              </a:spcBef>
              <a:buChar char="-"/>
            </a:pPr>
            <a:r>
              <a:rPr lang="en"/>
              <a:t>etc.</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6" name="Shape 2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Note that in this session we will be focusing on bags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4" name="Shape 26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Imagine this SIP gets picked up by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9" name="Shape 1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Shape 272"/>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3" name="Shape 27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Imagine this SIP gets picked up by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2" name="Shape 2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Breakdown this definition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0" name="Shape 29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8" name="Shape 2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Current version at the time of writing was: </a:t>
            </a:r>
            <a:r>
              <a:rPr lang="en" u="sng">
                <a:solidFill>
                  <a:schemeClr val="hlink"/>
                </a:solidFill>
                <a:hlinkClick r:id="rId3"/>
              </a:rPr>
              <a:t>https://tools.ietf.org/html/draft-kunze-bagit-14</a:t>
            </a:r>
          </a:p>
          <a:p>
            <a:pPr lvl="0">
              <a:spcBef>
                <a:spcPts val="0"/>
              </a:spcBef>
              <a:buNone/>
            </a:pPr>
            <a:endParaRPr/>
          </a:p>
          <a:p>
            <a:pPr lvl="0" rtl="0">
              <a:spcBef>
                <a:spcPts val="0"/>
              </a:spcBef>
              <a:buNone/>
            </a:pPr>
            <a:r>
              <a:rPr lang="en"/>
              <a:t>Please update to the latest version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7" name="Shape 3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Resources Required:</a:t>
            </a:r>
          </a:p>
          <a:p>
            <a:pPr marL="457200" lvl="0" indent="-228600" rtl="0">
              <a:spcBef>
                <a:spcPts val="0"/>
              </a:spcBef>
              <a:buChar char="-"/>
            </a:pPr>
            <a:r>
              <a:rPr lang="en"/>
              <a:t>Computers with Exactly installed</a:t>
            </a:r>
          </a:p>
          <a:p>
            <a:pPr marL="457200" lvl="0" indent="-228600" rtl="0">
              <a:spcBef>
                <a:spcPts val="0"/>
              </a:spcBef>
              <a:buChar char="-"/>
            </a:pPr>
            <a:r>
              <a:rPr lang="en"/>
              <a:t>Sample files</a:t>
            </a:r>
          </a:p>
          <a:p>
            <a:pPr marL="457200" lvl="0" indent="-228600" rtl="0">
              <a:spcBef>
                <a:spcPts val="0"/>
              </a:spcBef>
              <a:buChar char="-"/>
            </a:pPr>
            <a:r>
              <a:rPr lang="en"/>
              <a:t>SIP requirements from preservation services</a:t>
            </a:r>
          </a:p>
          <a:p>
            <a:pPr lvl="0" rtl="0">
              <a:spcBef>
                <a:spcPts val="0"/>
              </a:spcBef>
              <a:buNone/>
            </a:pPr>
            <a:endParaRPr/>
          </a:p>
          <a:p>
            <a:pPr lvl="0" rtl="0">
              <a:spcBef>
                <a:spcPts val="0"/>
              </a:spcBef>
              <a:buNone/>
            </a:pPr>
            <a:r>
              <a:rPr lang="en"/>
              <a:t>Optional: Instructors may choose to provide each group with the same two sets of requirements and then compare the results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Shape 314"/>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5" name="Shape 3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3" name="Shape 3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Shape 330"/>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1" name="Shape 3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Shape 336"/>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7" name="Shape 33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Each group should go through the steps below (see module 1 for details) and be able to talk through each in their presentation to the entire group</a:t>
            </a:r>
          </a:p>
          <a:p>
            <a:pPr lvl="0">
              <a:spcBef>
                <a:spcPts val="0"/>
              </a:spcBef>
              <a:buNone/>
            </a:pPr>
            <a:endParaRPr/>
          </a:p>
          <a:p>
            <a:pPr lvl="0" rtl="0">
              <a:spcBef>
                <a:spcPts val="0"/>
              </a:spcBef>
              <a:buNone/>
            </a:pPr>
            <a:r>
              <a:rPr lang="en"/>
              <a:t>Problem solving methodology:</a:t>
            </a:r>
          </a:p>
          <a:p>
            <a:pPr marL="457200" lvl="0" indent="-228600" rtl="0">
              <a:spcBef>
                <a:spcPts val="0"/>
              </a:spcBef>
              <a:buChar char="-"/>
            </a:pPr>
            <a:r>
              <a:rPr lang="en"/>
              <a:t>Create a vision</a:t>
            </a:r>
          </a:p>
          <a:p>
            <a:pPr marL="457200" lvl="0" indent="-228600" rtl="0">
              <a:spcBef>
                <a:spcPts val="0"/>
              </a:spcBef>
              <a:buChar char="-"/>
            </a:pPr>
            <a:r>
              <a:rPr lang="en"/>
              <a:t>Identify and prioritize challenges</a:t>
            </a:r>
          </a:p>
          <a:p>
            <a:pPr marL="457200" lvl="0" indent="-228600" rtl="0">
              <a:spcBef>
                <a:spcPts val="0"/>
              </a:spcBef>
              <a:buChar char="-"/>
            </a:pPr>
            <a:r>
              <a:rPr lang="en"/>
              <a:t>For the top challenges, create problem statements that</a:t>
            </a:r>
          </a:p>
          <a:p>
            <a:pPr marL="914400" lvl="1" indent="-228600" rtl="0">
              <a:spcBef>
                <a:spcPts val="0"/>
              </a:spcBef>
              <a:buChar char="-"/>
            </a:pPr>
            <a:r>
              <a:rPr lang="en"/>
              <a:t>Describe the goal of overcoming the problem</a:t>
            </a:r>
          </a:p>
          <a:p>
            <a:pPr marL="914400" lvl="1" indent="-228600" rtl="0">
              <a:spcBef>
                <a:spcPts val="0"/>
              </a:spcBef>
              <a:buChar char="-"/>
            </a:pPr>
            <a:r>
              <a:rPr lang="en"/>
              <a:t>Identifies the root cause (using 5 whys)</a:t>
            </a:r>
          </a:p>
          <a:p>
            <a:pPr marL="457200" lvl="0" indent="-228600" rtl="0">
              <a:spcBef>
                <a:spcPts val="0"/>
              </a:spcBef>
              <a:buChar char="-"/>
            </a:pPr>
            <a:r>
              <a:rPr lang="en"/>
              <a:t>Propose possible solutions to problems</a:t>
            </a:r>
          </a:p>
          <a:p>
            <a:pPr marL="457200" lvl="0" indent="-228600" rtl="0">
              <a:spcBef>
                <a:spcPts val="0"/>
              </a:spcBef>
              <a:buChar char="-"/>
            </a:pPr>
            <a:r>
              <a:rPr lang="en"/>
              <a:t>Prioritize possible solutions</a:t>
            </a:r>
          </a:p>
          <a:p>
            <a:pPr marL="457200" lvl="0" indent="-228600" rtl="0">
              <a:spcBef>
                <a:spcPts val="0"/>
              </a:spcBef>
              <a:buChar char="-"/>
            </a:pPr>
            <a:r>
              <a:rPr lang="en"/>
              <a:t>Creation of a roadmap</a:t>
            </a:r>
          </a:p>
          <a:p>
            <a:pPr marL="457200" lvl="0" indent="-228600" rtl="0">
              <a:spcBef>
                <a:spcPts val="0"/>
              </a:spcBef>
              <a:buChar char="-"/>
            </a:pPr>
            <a:r>
              <a:rPr lang="en"/>
              <a:t>Propose a sustainability plan for implementation</a:t>
            </a:r>
          </a:p>
          <a:p>
            <a:pPr lvl="0">
              <a:spcBef>
                <a:spcPts val="0"/>
              </a:spcBef>
              <a:buNone/>
            </a:pPr>
            <a:endParaRPr/>
          </a:p>
          <a:p>
            <a:pPr lvl="0" rtl="0">
              <a:spcBef>
                <a:spcPts val="0"/>
              </a:spcBef>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Shape 344"/>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45" name="Shape 34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Each group should go through the steps below (see module 1 for details) and be able to talk through each in their presentation to the entire group</a:t>
            </a:r>
          </a:p>
          <a:p>
            <a:pPr lvl="0">
              <a:spcBef>
                <a:spcPts val="0"/>
              </a:spcBef>
              <a:buNone/>
            </a:pPr>
            <a:endParaRPr/>
          </a:p>
          <a:p>
            <a:pPr lvl="0">
              <a:spcBef>
                <a:spcPts val="0"/>
              </a:spcBef>
              <a:buNone/>
            </a:pPr>
            <a:r>
              <a:rPr lang="en"/>
              <a:t>Problem solving methodology:</a:t>
            </a:r>
          </a:p>
          <a:p>
            <a:pPr marL="457200" lvl="0" indent="-228600" rtl="0">
              <a:spcBef>
                <a:spcPts val="0"/>
              </a:spcBef>
              <a:buChar char="-"/>
            </a:pPr>
            <a:r>
              <a:rPr lang="en"/>
              <a:t>Create a vision</a:t>
            </a:r>
          </a:p>
          <a:p>
            <a:pPr marL="457200" lvl="0" indent="-228600" rtl="0">
              <a:spcBef>
                <a:spcPts val="0"/>
              </a:spcBef>
              <a:buChar char="-"/>
            </a:pPr>
            <a:r>
              <a:rPr lang="en"/>
              <a:t>Identify and prioritize challenges</a:t>
            </a:r>
          </a:p>
          <a:p>
            <a:pPr marL="457200" lvl="0" indent="-228600" rtl="0">
              <a:spcBef>
                <a:spcPts val="0"/>
              </a:spcBef>
              <a:buChar char="-"/>
            </a:pPr>
            <a:r>
              <a:rPr lang="en"/>
              <a:t>For the top challenges, create problem statements that</a:t>
            </a:r>
          </a:p>
          <a:p>
            <a:pPr marL="914400" lvl="1" indent="-228600" rtl="0">
              <a:spcBef>
                <a:spcPts val="0"/>
              </a:spcBef>
              <a:buChar char="-"/>
            </a:pPr>
            <a:r>
              <a:rPr lang="en"/>
              <a:t>Describe the goal of overcoming the problem</a:t>
            </a:r>
          </a:p>
          <a:p>
            <a:pPr marL="914400" lvl="1" indent="-228600" rtl="0">
              <a:spcBef>
                <a:spcPts val="0"/>
              </a:spcBef>
              <a:buChar char="-"/>
            </a:pPr>
            <a:r>
              <a:rPr lang="en"/>
              <a:t>Identifies the root cause (using 5 whys)</a:t>
            </a:r>
          </a:p>
          <a:p>
            <a:pPr marL="457200" lvl="0" indent="-228600" rtl="0">
              <a:spcBef>
                <a:spcPts val="0"/>
              </a:spcBef>
              <a:buChar char="-"/>
            </a:pPr>
            <a:r>
              <a:rPr lang="en"/>
              <a:t>Propose possible solutions to problems</a:t>
            </a:r>
          </a:p>
          <a:p>
            <a:pPr marL="457200" lvl="0" indent="-228600" rtl="0">
              <a:spcBef>
                <a:spcPts val="0"/>
              </a:spcBef>
              <a:buChar char="-"/>
            </a:pPr>
            <a:r>
              <a:rPr lang="en"/>
              <a:t>Prioritize possible solutions</a:t>
            </a:r>
          </a:p>
          <a:p>
            <a:pPr marL="457200" lvl="0" indent="-228600" rtl="0">
              <a:spcBef>
                <a:spcPts val="0"/>
              </a:spcBef>
              <a:buChar char="-"/>
            </a:pPr>
            <a:r>
              <a:rPr lang="en"/>
              <a:t>Creation of a roadmap</a:t>
            </a:r>
          </a:p>
          <a:p>
            <a:pPr marL="457200" lvl="0" indent="-228600" rtl="0">
              <a:spcBef>
                <a:spcPts val="0"/>
              </a:spcBef>
              <a:buChar char="-"/>
            </a:pPr>
            <a:r>
              <a:rPr lang="en"/>
              <a:t>Propose a sustainability plan for implementation</a:t>
            </a:r>
          </a:p>
          <a:p>
            <a:pPr lvl="0" rtl="0">
              <a:spcBef>
                <a:spcPts val="0"/>
              </a:spcBef>
              <a:buNone/>
            </a:pPr>
            <a:endParaRPr/>
          </a:p>
          <a:p>
            <a:pPr lvl="0" rt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Shape 352"/>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3" name="Shape 35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Shape 358"/>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9" name="Shape 3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lnSpc>
                <a:spcPct val="115000"/>
              </a:lnSpc>
              <a:spcBef>
                <a:spcPts val="0"/>
              </a:spcBef>
              <a:buNone/>
            </a:pPr>
            <a:r>
              <a:rPr lang="en"/>
              <a:t>Possible questions for discussion:</a:t>
            </a:r>
          </a:p>
          <a:p>
            <a:pPr marL="457200" lvl="0" indent="-298450" rtl="0">
              <a:lnSpc>
                <a:spcPct val="115000"/>
              </a:lnSpc>
              <a:spcBef>
                <a:spcPts val="0"/>
              </a:spcBef>
              <a:buSzPct val="100000"/>
              <a:buChar char="●"/>
            </a:pPr>
            <a:r>
              <a:rPr lang="en"/>
              <a:t>What are the decisions points that need to be identified in order to create a programmatic approach to SIP creation? For example:</a:t>
            </a:r>
          </a:p>
          <a:p>
            <a:pPr marL="914400" lvl="1" indent="-298450" rtl="0">
              <a:lnSpc>
                <a:spcPct val="115000"/>
              </a:lnSpc>
              <a:spcBef>
                <a:spcPts val="0"/>
              </a:spcBef>
              <a:buSzPct val="100000"/>
              <a:buChar char="○"/>
            </a:pPr>
            <a:r>
              <a:rPr lang="en"/>
              <a:t>What metadata is required?</a:t>
            </a:r>
          </a:p>
          <a:p>
            <a:pPr marL="914400" lvl="1" indent="-298450" rtl="0">
              <a:lnSpc>
                <a:spcPct val="115000"/>
              </a:lnSpc>
              <a:spcBef>
                <a:spcPts val="0"/>
              </a:spcBef>
              <a:buSzPct val="100000"/>
              <a:buChar char="○"/>
            </a:pPr>
            <a:r>
              <a:rPr lang="en"/>
              <a:t>What files are required</a:t>
            </a:r>
          </a:p>
          <a:p>
            <a:pPr marL="914400" lvl="1" indent="-298450" rtl="0">
              <a:lnSpc>
                <a:spcPct val="115000"/>
              </a:lnSpc>
              <a:spcBef>
                <a:spcPts val="0"/>
              </a:spcBef>
              <a:buSzPct val="100000"/>
              <a:buChar char="○"/>
            </a:pPr>
            <a:r>
              <a:rPr lang="en"/>
              <a:t>Who is responsible for creating SIPs?</a:t>
            </a:r>
          </a:p>
          <a:p>
            <a:pPr marL="457200" lvl="0" indent="-298450" rtl="0">
              <a:lnSpc>
                <a:spcPct val="115000"/>
              </a:lnSpc>
              <a:spcBef>
                <a:spcPts val="0"/>
              </a:spcBef>
              <a:buSzPct val="100000"/>
              <a:buChar char="●"/>
            </a:pPr>
            <a:r>
              <a:rPr lang="en"/>
              <a:t>What is required on an ongoing basis in order for SIP creation to become sustainable?</a:t>
            </a:r>
          </a:p>
          <a:p>
            <a:pPr marL="457200" lvl="0" indent="-298450" rtl="0">
              <a:lnSpc>
                <a:spcPct val="115000"/>
              </a:lnSpc>
              <a:spcBef>
                <a:spcPts val="0"/>
              </a:spcBef>
              <a:buSzPct val="100000"/>
              <a:buChar char="●"/>
            </a:pPr>
            <a:r>
              <a:rPr lang="en"/>
              <a:t>What resources would help?</a:t>
            </a:r>
          </a:p>
          <a:p>
            <a:pPr marL="914400" lvl="1" indent="-298450" rtl="0">
              <a:lnSpc>
                <a:spcPct val="115000"/>
              </a:lnSpc>
              <a:spcBef>
                <a:spcPts val="0"/>
              </a:spcBef>
              <a:buSzPct val="100000"/>
              <a:buChar char="○"/>
            </a:pPr>
            <a:r>
              <a:rPr lang="en"/>
              <a:t>Tools</a:t>
            </a:r>
          </a:p>
          <a:p>
            <a:pPr marL="914400" lvl="1" indent="-298450" rtl="0">
              <a:lnSpc>
                <a:spcPct val="115000"/>
              </a:lnSpc>
              <a:spcBef>
                <a:spcPts val="0"/>
              </a:spcBef>
              <a:buSzPct val="100000"/>
              <a:buChar char="○"/>
            </a:pPr>
            <a:r>
              <a:rPr lang="en"/>
              <a:t>Skills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Provide a brief overview of the OAIS functional entities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Provide a brief overview of the OAIS information model, including definitions of each from the OAIS document.</a:t>
            </a:r>
          </a:p>
          <a:p>
            <a:pPr lvl="0" rtl="0">
              <a:spcBef>
                <a:spcPts val="0"/>
              </a:spcBef>
              <a:buNone/>
            </a:pPr>
            <a:endParaRPr/>
          </a:p>
          <a:p>
            <a:pPr lvl="0" rtl="0">
              <a:spcBef>
                <a:spcPts val="0"/>
              </a:spcBef>
              <a:buNone/>
            </a:pPr>
            <a:r>
              <a:rPr lang="en"/>
              <a:t>Note that </a:t>
            </a:r>
            <a:r>
              <a:rPr lang="en">
                <a:solidFill>
                  <a:srgbClr val="434343"/>
                </a:solidFill>
              </a:rPr>
              <a:t>for the purposes of this workshop, we are focusing on SIPs prepared by an organization and submitted to an internal or external preservation service.</a:t>
            </a:r>
          </a:p>
          <a:p>
            <a:pPr lvl="0" rtl="0">
              <a:spcBef>
                <a:spcPts val="0"/>
              </a:spcBef>
              <a:buNone/>
            </a:pPr>
            <a:endParaRPr>
              <a:solidFill>
                <a:srgbClr val="434343"/>
              </a:solidFill>
            </a:endParaRPr>
          </a:p>
          <a:p>
            <a:pPr lvl="0" rtl="0">
              <a:spcBef>
                <a:spcPts val="0"/>
              </a:spcBef>
              <a:buNone/>
            </a:pPr>
            <a:endParaRPr>
              <a:solidFill>
                <a:srgbClr val="434343"/>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0" name="Shape 1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8" name="Shape 17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t>Note that in this lesson, we are focusing on internal SIP requirements.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143309"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6" name="Shape 18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
                <a:solidFill>
                  <a:srgbClr val="434343"/>
                </a:solidFill>
              </a:rPr>
              <a:t>Again, emphasize that we are talking about internal requirements, not those of the preservation environment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Module Title Slide">
    <p:bg>
      <p:bgPr>
        <a:solidFill>
          <a:srgbClr val="0B5394"/>
        </a:solid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992766"/>
            <a:ext cx="8520600" cy="27369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3778833"/>
            <a:ext cx="8520600" cy="1056900"/>
          </a:xfrm>
          <a:prstGeom prst="rect">
            <a:avLst/>
          </a:prstGeom>
        </p:spPr>
        <p:txBody>
          <a:bodyPr lIns="91425" tIns="91425" rIns="91425" bIns="91425" anchor="t" anchorCtr="0"/>
          <a:lstStyle>
            <a:lvl1pPr lvl="0" algn="ctr">
              <a:lnSpc>
                <a:spcPct val="100000"/>
              </a:lnSpc>
              <a:spcBef>
                <a:spcPts val="0"/>
              </a:spcBef>
              <a:spcAft>
                <a:spcPts val="0"/>
              </a:spcAft>
              <a:buClr>
                <a:srgbClr val="CCCCCC"/>
              </a:buClr>
              <a:buSzPct val="100000"/>
              <a:buNone/>
              <a:defRPr sz="2800">
                <a:solidFill>
                  <a:srgbClr val="CCCCCC"/>
                </a:solidFill>
              </a:defRPr>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3"/>
        <p:cNvGrpSpPr/>
        <p:nvPr/>
      </p:nvGrpSpPr>
      <p:grpSpPr>
        <a:xfrm>
          <a:off x="0" y="0"/>
          <a:ext cx="0" cy="0"/>
          <a:chOff x="0" y="0"/>
          <a:chExt cx="0" cy="0"/>
        </a:xfrm>
      </p:grpSpPr>
      <p:sp>
        <p:nvSpPr>
          <p:cNvPr id="44" name="Shape 44"/>
          <p:cNvSpPr/>
          <p:nvPr/>
        </p:nvSpPr>
        <p:spPr>
          <a:xfrm>
            <a:off x="4572000" y="33"/>
            <a:ext cx="4572000" cy="68580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sp>
        <p:nvSpPr>
          <p:cNvPr id="45" name="Shape 45"/>
          <p:cNvSpPr txBox="1">
            <a:spLocks noGrp="1"/>
          </p:cNvSpPr>
          <p:nvPr>
            <p:ph type="title"/>
          </p:nvPr>
        </p:nvSpPr>
        <p:spPr>
          <a:xfrm>
            <a:off x="265500" y="1644233"/>
            <a:ext cx="4045200" cy="19764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6" name="Shape 46"/>
          <p:cNvSpPr txBox="1">
            <a:spLocks noGrp="1"/>
          </p:cNvSpPr>
          <p:nvPr>
            <p:ph type="subTitle" idx="1"/>
          </p:nvPr>
        </p:nvSpPr>
        <p:spPr>
          <a:xfrm>
            <a:off x="265500" y="3737433"/>
            <a:ext cx="4045200" cy="16467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47" name="Shape 47"/>
          <p:cNvSpPr txBox="1">
            <a:spLocks noGrp="1"/>
          </p:cNvSpPr>
          <p:nvPr>
            <p:ph type="body" idx="2"/>
          </p:nvPr>
        </p:nvSpPr>
        <p:spPr>
          <a:xfrm>
            <a:off x="4939500" y="965600"/>
            <a:ext cx="3837000" cy="4926900"/>
          </a:xfrm>
          <a:prstGeom prst="rect">
            <a:avLst/>
          </a:prstGeom>
        </p:spPr>
        <p:txBody>
          <a:bodyPr lIns="91425" tIns="91425" rIns="91425" bIns="91425" anchor="ctr" anchorCtr="0"/>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a:endParaRPr/>
          </a:p>
        </p:txBody>
      </p:sp>
      <p:sp>
        <p:nvSpPr>
          <p:cNvPr id="48" name="Shape 4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Caption">
    <p:spTree>
      <p:nvGrpSpPr>
        <p:cNvPr id="1" name="Shape 49"/>
        <p:cNvGrpSpPr/>
        <p:nvPr/>
      </p:nvGrpSpPr>
      <p:grpSpPr>
        <a:xfrm>
          <a:off x="0" y="0"/>
          <a:ext cx="0" cy="0"/>
          <a:chOff x="0" y="0"/>
          <a:chExt cx="0" cy="0"/>
        </a:xfrm>
      </p:grpSpPr>
      <p:sp>
        <p:nvSpPr>
          <p:cNvPr id="50" name="Shape 50"/>
          <p:cNvSpPr txBox="1">
            <a:spLocks noGrp="1"/>
          </p:cNvSpPr>
          <p:nvPr>
            <p:ph type="body" idx="1"/>
          </p:nvPr>
        </p:nvSpPr>
        <p:spPr>
          <a:xfrm>
            <a:off x="311700" y="5640766"/>
            <a:ext cx="5998800" cy="8067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51" name="Shape 5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ig number">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311700" y="1474833"/>
            <a:ext cx="8520600" cy="26181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54" name="Shape 54"/>
          <p:cNvSpPr txBox="1">
            <a:spLocks noGrp="1"/>
          </p:cNvSpPr>
          <p:nvPr>
            <p:ph type="body" idx="1"/>
          </p:nvPr>
        </p:nvSpPr>
        <p:spPr>
          <a:xfrm>
            <a:off x="311700" y="4202966"/>
            <a:ext cx="8520600" cy="17343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5" name="Shape 5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Module Title Slide">
    <p:bg>
      <p:bgPr>
        <a:solidFill>
          <a:srgbClr val="0B5394"/>
        </a:solidFill>
        <a:effectLst/>
      </p:bgPr>
    </p:bg>
    <p:spTree>
      <p:nvGrpSpPr>
        <p:cNvPr id="1" name="Shape 62"/>
        <p:cNvGrpSpPr/>
        <p:nvPr/>
      </p:nvGrpSpPr>
      <p:grpSpPr>
        <a:xfrm>
          <a:off x="0" y="0"/>
          <a:ext cx="0" cy="0"/>
          <a:chOff x="0" y="0"/>
          <a:chExt cx="0" cy="0"/>
        </a:xfrm>
      </p:grpSpPr>
      <p:sp>
        <p:nvSpPr>
          <p:cNvPr id="63" name="Shape 63"/>
          <p:cNvSpPr txBox="1">
            <a:spLocks noGrp="1"/>
          </p:cNvSpPr>
          <p:nvPr>
            <p:ph type="ctrTitle"/>
          </p:nvPr>
        </p:nvSpPr>
        <p:spPr>
          <a:xfrm>
            <a:off x="311708" y="992766"/>
            <a:ext cx="8520600" cy="2736900"/>
          </a:xfrm>
          <a:prstGeom prst="rect">
            <a:avLst/>
          </a:prstGeom>
        </p:spPr>
        <p:txBody>
          <a:bodyPr lIns="91425" tIns="91425" rIns="91425" bIns="91425" anchor="b" anchorCtr="0"/>
          <a:lstStyle>
            <a:lvl1pPr lvl="0" algn="ctr" rtl="0">
              <a:spcBef>
                <a:spcPts val="0"/>
              </a:spcBef>
              <a:buSzPct val="100000"/>
              <a:defRPr sz="5200"/>
            </a:lvl1pPr>
            <a:lvl2pPr lvl="1" algn="ctr" rtl="0">
              <a:spcBef>
                <a:spcPts val="0"/>
              </a:spcBef>
              <a:buSzPct val="100000"/>
              <a:defRPr sz="5200"/>
            </a:lvl2pPr>
            <a:lvl3pPr lvl="2" algn="ctr" rtl="0">
              <a:spcBef>
                <a:spcPts val="0"/>
              </a:spcBef>
              <a:buSzPct val="100000"/>
              <a:defRPr sz="5200"/>
            </a:lvl3pPr>
            <a:lvl4pPr lvl="3" algn="ctr" rtl="0">
              <a:spcBef>
                <a:spcPts val="0"/>
              </a:spcBef>
              <a:buSzPct val="100000"/>
              <a:defRPr sz="5200"/>
            </a:lvl4pPr>
            <a:lvl5pPr lvl="4" algn="ctr" rtl="0">
              <a:spcBef>
                <a:spcPts val="0"/>
              </a:spcBef>
              <a:buSzPct val="100000"/>
              <a:defRPr sz="5200"/>
            </a:lvl5pPr>
            <a:lvl6pPr lvl="5" algn="ctr" rtl="0">
              <a:spcBef>
                <a:spcPts val="0"/>
              </a:spcBef>
              <a:buSzPct val="100000"/>
              <a:defRPr sz="5200"/>
            </a:lvl6pPr>
            <a:lvl7pPr lvl="6" algn="ctr" rtl="0">
              <a:spcBef>
                <a:spcPts val="0"/>
              </a:spcBef>
              <a:buSzPct val="100000"/>
              <a:defRPr sz="5200"/>
            </a:lvl7pPr>
            <a:lvl8pPr lvl="7" algn="ctr" rtl="0">
              <a:spcBef>
                <a:spcPts val="0"/>
              </a:spcBef>
              <a:buSzPct val="100000"/>
              <a:defRPr sz="5200"/>
            </a:lvl8pPr>
            <a:lvl9pPr lvl="8" algn="ctr" rtl="0">
              <a:spcBef>
                <a:spcPts val="0"/>
              </a:spcBef>
              <a:buSzPct val="100000"/>
              <a:defRPr sz="5200"/>
            </a:lvl9pPr>
          </a:lstStyle>
          <a:p>
            <a:endParaRPr/>
          </a:p>
        </p:txBody>
      </p:sp>
      <p:sp>
        <p:nvSpPr>
          <p:cNvPr id="64" name="Shape 64"/>
          <p:cNvSpPr txBox="1">
            <a:spLocks noGrp="1"/>
          </p:cNvSpPr>
          <p:nvPr>
            <p:ph type="subTitle" idx="1"/>
          </p:nvPr>
        </p:nvSpPr>
        <p:spPr>
          <a:xfrm>
            <a:off x="311700" y="3778833"/>
            <a:ext cx="8520600" cy="1056900"/>
          </a:xfrm>
          <a:prstGeom prst="rect">
            <a:avLst/>
          </a:prstGeom>
        </p:spPr>
        <p:txBody>
          <a:bodyPr lIns="91425" tIns="91425" rIns="91425" bIns="91425" anchor="t" anchorCtr="0"/>
          <a:lstStyle>
            <a:lvl1pPr lvl="0" algn="ctr" rtl="0">
              <a:lnSpc>
                <a:spcPct val="100000"/>
              </a:lnSpc>
              <a:spcBef>
                <a:spcPts val="0"/>
              </a:spcBef>
              <a:spcAft>
                <a:spcPts val="0"/>
              </a:spcAft>
              <a:buClr>
                <a:srgbClr val="CCCCCC"/>
              </a:buClr>
              <a:buSzPct val="100000"/>
              <a:buNone/>
              <a:defRPr sz="2800">
                <a:solidFill>
                  <a:srgbClr val="CCCCCC"/>
                </a:solidFill>
              </a:defRPr>
            </a:lvl1pPr>
            <a:lvl2pPr lvl="1" algn="ctr" rtl="0">
              <a:lnSpc>
                <a:spcPct val="100000"/>
              </a:lnSpc>
              <a:spcBef>
                <a:spcPts val="0"/>
              </a:spcBef>
              <a:spcAft>
                <a:spcPts val="0"/>
              </a:spcAft>
              <a:buSzPct val="100000"/>
              <a:buNone/>
              <a:defRPr sz="2800"/>
            </a:lvl2pPr>
            <a:lvl3pPr lvl="2" algn="ctr" rtl="0">
              <a:lnSpc>
                <a:spcPct val="100000"/>
              </a:lnSpc>
              <a:spcBef>
                <a:spcPts val="0"/>
              </a:spcBef>
              <a:spcAft>
                <a:spcPts val="0"/>
              </a:spcAft>
              <a:buSzPct val="100000"/>
              <a:buNone/>
              <a:defRPr sz="2800"/>
            </a:lvl3pPr>
            <a:lvl4pPr lvl="3" algn="ctr" rtl="0">
              <a:lnSpc>
                <a:spcPct val="100000"/>
              </a:lnSpc>
              <a:spcBef>
                <a:spcPts val="0"/>
              </a:spcBef>
              <a:spcAft>
                <a:spcPts val="0"/>
              </a:spcAft>
              <a:buSzPct val="100000"/>
              <a:buNone/>
              <a:defRPr sz="2800"/>
            </a:lvl4pPr>
            <a:lvl5pPr lvl="4" algn="ctr" rtl="0">
              <a:lnSpc>
                <a:spcPct val="100000"/>
              </a:lnSpc>
              <a:spcBef>
                <a:spcPts val="0"/>
              </a:spcBef>
              <a:spcAft>
                <a:spcPts val="0"/>
              </a:spcAft>
              <a:buSzPct val="100000"/>
              <a:buNone/>
              <a:defRPr sz="2800"/>
            </a:lvl5pPr>
            <a:lvl6pPr lvl="5" algn="ctr" rtl="0">
              <a:lnSpc>
                <a:spcPct val="100000"/>
              </a:lnSpc>
              <a:spcBef>
                <a:spcPts val="0"/>
              </a:spcBef>
              <a:spcAft>
                <a:spcPts val="0"/>
              </a:spcAft>
              <a:buSzPct val="100000"/>
              <a:buNone/>
              <a:defRPr sz="2800"/>
            </a:lvl6pPr>
            <a:lvl7pPr lvl="6" algn="ctr" rtl="0">
              <a:lnSpc>
                <a:spcPct val="100000"/>
              </a:lnSpc>
              <a:spcBef>
                <a:spcPts val="0"/>
              </a:spcBef>
              <a:spcAft>
                <a:spcPts val="0"/>
              </a:spcAft>
              <a:buSzPct val="100000"/>
              <a:buNone/>
              <a:defRPr sz="2800"/>
            </a:lvl7pPr>
            <a:lvl8pPr lvl="7" algn="ctr" rtl="0">
              <a:lnSpc>
                <a:spcPct val="100000"/>
              </a:lnSpc>
              <a:spcBef>
                <a:spcPts val="0"/>
              </a:spcBef>
              <a:spcAft>
                <a:spcPts val="0"/>
              </a:spcAft>
              <a:buSzPct val="100000"/>
              <a:buNone/>
              <a:defRPr sz="2800"/>
            </a:lvl8pPr>
            <a:lvl9pPr lvl="8" algn="ctr" rtl="0">
              <a:lnSpc>
                <a:spcPct val="100000"/>
              </a:lnSpc>
              <a:spcBef>
                <a:spcPts val="0"/>
              </a:spcBef>
              <a:spcAft>
                <a:spcPts val="0"/>
              </a:spcAft>
              <a:buSzPct val="100000"/>
              <a:buNone/>
              <a:defRPr sz="2800"/>
            </a:lvl9pPr>
          </a:lstStyle>
          <a:p>
            <a:endParaRPr/>
          </a:p>
        </p:txBody>
      </p:sp>
      <p:sp>
        <p:nvSpPr>
          <p:cNvPr id="65" name="Shape 6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Lesson Slide">
    <p:bg>
      <p:bgPr>
        <a:solidFill>
          <a:srgbClr val="434343"/>
        </a:solidFill>
        <a:effectLst/>
      </p:bgPr>
    </p:bg>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311700" y="2867800"/>
            <a:ext cx="8520600" cy="1122300"/>
          </a:xfrm>
          <a:prstGeom prst="rect">
            <a:avLst/>
          </a:prstGeom>
        </p:spPr>
        <p:txBody>
          <a:bodyPr lIns="91425" tIns="91425" rIns="91425" bIns="91425" anchor="ctr" anchorCtr="0"/>
          <a:lstStyle>
            <a:lvl1pPr lvl="0" algn="ctr" rtl="0">
              <a:spcBef>
                <a:spcPts val="0"/>
              </a:spcBef>
              <a:buSzPct val="100000"/>
              <a:defRPr sz="3600" b="1"/>
            </a:lvl1pPr>
            <a:lvl2pPr lvl="1" algn="ctr" rtl="0">
              <a:spcBef>
                <a:spcPts val="0"/>
              </a:spcBef>
              <a:buSzPct val="100000"/>
              <a:defRPr sz="3600"/>
            </a:lvl2pPr>
            <a:lvl3pPr lvl="2" algn="ctr" rtl="0">
              <a:spcBef>
                <a:spcPts val="0"/>
              </a:spcBef>
              <a:buSzPct val="100000"/>
              <a:defRPr sz="3600"/>
            </a:lvl3pPr>
            <a:lvl4pPr lvl="3" algn="ctr" rtl="0">
              <a:spcBef>
                <a:spcPts val="0"/>
              </a:spcBef>
              <a:buSzPct val="100000"/>
              <a:defRPr sz="3600"/>
            </a:lvl4pPr>
            <a:lvl5pPr lvl="4" algn="ctr" rtl="0">
              <a:spcBef>
                <a:spcPts val="0"/>
              </a:spcBef>
              <a:buSzPct val="100000"/>
              <a:defRPr sz="3600"/>
            </a:lvl5pPr>
            <a:lvl6pPr lvl="5" algn="ctr" rtl="0">
              <a:spcBef>
                <a:spcPts val="0"/>
              </a:spcBef>
              <a:buSzPct val="100000"/>
              <a:defRPr sz="3600"/>
            </a:lvl6pPr>
            <a:lvl7pPr lvl="6" algn="ctr" rtl="0">
              <a:spcBef>
                <a:spcPts val="0"/>
              </a:spcBef>
              <a:buSzPct val="100000"/>
              <a:defRPr sz="3600"/>
            </a:lvl7pPr>
            <a:lvl8pPr lvl="7" algn="ctr" rtl="0">
              <a:spcBef>
                <a:spcPts val="0"/>
              </a:spcBef>
              <a:buSzPct val="100000"/>
              <a:defRPr sz="3600"/>
            </a:lvl8pPr>
            <a:lvl9pPr lvl="8" algn="ctr" rtl="0">
              <a:spcBef>
                <a:spcPts val="0"/>
              </a:spcBef>
              <a:buSzPct val="100000"/>
              <a:defRPr sz="3600"/>
            </a:lvl9pPr>
          </a:lstStyle>
          <a:p>
            <a:endParaRPr/>
          </a:p>
        </p:txBody>
      </p:sp>
      <p:sp>
        <p:nvSpPr>
          <p:cNvPr id="68" name="Shape 6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opic / Body Slide">
    <p:bg>
      <p:bgPr>
        <a:solidFill>
          <a:srgbClr val="FFFFFF"/>
        </a:solidFill>
        <a:effectLst/>
      </p:bgPr>
    </p:bg>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buClr>
                <a:srgbClr val="434343"/>
              </a:buClr>
              <a:defRPr b="1">
                <a:solidFill>
                  <a:srgbClr val="434343"/>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1" name="Shape 71"/>
          <p:cNvSpPr txBox="1">
            <a:spLocks noGrp="1"/>
          </p:cNvSpPr>
          <p:nvPr>
            <p:ph type="body" idx="1"/>
          </p:nvPr>
        </p:nvSpPr>
        <p:spPr>
          <a:xfrm>
            <a:off x="311700" y="1719325"/>
            <a:ext cx="8520600" cy="4372500"/>
          </a:xfrm>
          <a:prstGeom prst="rect">
            <a:avLst/>
          </a:prstGeom>
        </p:spPr>
        <p:txBody>
          <a:bodyPr lIns="91425" tIns="91425" rIns="91425" bIns="91425" anchor="t" anchorCtr="0"/>
          <a:lstStyle>
            <a:lvl1pPr lvl="0" rtl="0">
              <a:spcBef>
                <a:spcPts val="0"/>
              </a:spcBef>
              <a:buClr>
                <a:srgbClr val="434343"/>
              </a:buClr>
              <a:buSzPct val="100000"/>
              <a:buChar char="●"/>
              <a:defRPr sz="2400">
                <a:solidFill>
                  <a:srgbClr val="434343"/>
                </a:solidFill>
              </a:defRPr>
            </a:lvl1pPr>
            <a:lvl2pPr lvl="1" rtl="0">
              <a:spcBef>
                <a:spcPts val="0"/>
              </a:spcBef>
              <a:buClr>
                <a:srgbClr val="434343"/>
              </a:buClr>
              <a:buSzPct val="100000"/>
              <a:buChar char="○"/>
              <a:defRPr sz="2200">
                <a:solidFill>
                  <a:srgbClr val="434343"/>
                </a:solidFill>
              </a:defRPr>
            </a:lvl2pPr>
            <a:lvl3pPr lvl="2" rtl="0">
              <a:spcBef>
                <a:spcPts val="0"/>
              </a:spcBef>
              <a:buClr>
                <a:srgbClr val="434343"/>
              </a:buClr>
              <a:buSzPct val="100000"/>
              <a:buChar char="■"/>
              <a:defRPr sz="2200">
                <a:solidFill>
                  <a:srgbClr val="434343"/>
                </a:solidFill>
              </a:defRPr>
            </a:lvl3pPr>
            <a:lvl4pPr lvl="3" rtl="0">
              <a:spcBef>
                <a:spcPts val="0"/>
              </a:spcBef>
              <a:buClr>
                <a:srgbClr val="434343"/>
              </a:buClr>
              <a:buSzPct val="100000"/>
              <a:buChar char="●"/>
              <a:defRPr sz="2200">
                <a:solidFill>
                  <a:srgbClr val="434343"/>
                </a:solidFill>
              </a:defRPr>
            </a:lvl4pPr>
            <a:lvl5pPr lvl="4" rtl="0">
              <a:spcBef>
                <a:spcPts val="0"/>
              </a:spcBef>
              <a:buClr>
                <a:srgbClr val="434343"/>
              </a:buClr>
              <a:buSzPct val="100000"/>
              <a:buChar char="○"/>
              <a:defRPr sz="2000">
                <a:solidFill>
                  <a:srgbClr val="434343"/>
                </a:solidFill>
              </a:defRPr>
            </a:lvl5pPr>
            <a:lvl6pPr lvl="5" rtl="0">
              <a:spcBef>
                <a:spcPts val="0"/>
              </a:spcBef>
              <a:buClr>
                <a:srgbClr val="434343"/>
              </a:buClr>
              <a:buSzPct val="100000"/>
              <a:buChar char="■"/>
              <a:defRPr sz="2000">
                <a:solidFill>
                  <a:srgbClr val="434343"/>
                </a:solidFill>
              </a:defRPr>
            </a:lvl6pPr>
            <a:lvl7pPr lvl="6" rtl="0">
              <a:spcBef>
                <a:spcPts val="0"/>
              </a:spcBef>
              <a:buClr>
                <a:srgbClr val="434343"/>
              </a:buClr>
              <a:buSzPct val="100000"/>
              <a:buChar char="●"/>
              <a:defRPr sz="2000">
                <a:solidFill>
                  <a:srgbClr val="434343"/>
                </a:solidFill>
              </a:defRPr>
            </a:lvl7pPr>
            <a:lvl8pPr lvl="7" rtl="0">
              <a:spcBef>
                <a:spcPts val="0"/>
              </a:spcBef>
              <a:buClr>
                <a:srgbClr val="434343"/>
              </a:buClr>
              <a:buSzPct val="100000"/>
              <a:buChar char="○"/>
              <a:defRPr sz="2000">
                <a:solidFill>
                  <a:srgbClr val="434343"/>
                </a:solidFill>
              </a:defRPr>
            </a:lvl8pPr>
            <a:lvl9pPr lvl="8" rtl="0">
              <a:spcBef>
                <a:spcPts val="0"/>
              </a:spcBef>
              <a:buClr>
                <a:srgbClr val="434343"/>
              </a:buClr>
              <a:buSzPct val="100000"/>
              <a:buChar char="■"/>
              <a:defRPr sz="2000">
                <a:solidFill>
                  <a:srgbClr val="434343"/>
                </a:solidFill>
              </a:defRPr>
            </a:lvl9pPr>
          </a:lstStyle>
          <a:p>
            <a:endParaRPr/>
          </a:p>
        </p:txBody>
      </p:sp>
      <p:sp>
        <p:nvSpPr>
          <p:cNvPr id="72" name="Shape 7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3D85C6"/>
                </a:solidFill>
              </a:rPr>
              <a:t>‹#›</a:t>
            </a:fld>
            <a:endParaRPr lang="en">
              <a:solidFill>
                <a:srgbClr val="3D85C6"/>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Exercise Slide">
    <p:bg>
      <p:bgPr>
        <a:solidFill>
          <a:srgbClr val="6AA84F"/>
        </a:solidFill>
        <a:effectLst/>
      </p:bgPr>
    </p:bg>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buClr>
                <a:srgbClr val="FFFFFF"/>
              </a:buClr>
              <a:defRPr b="1">
                <a:solidFill>
                  <a:srgbClr val="FFFFFF"/>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5" name="Shape 75"/>
          <p:cNvSpPr txBox="1">
            <a:spLocks noGrp="1"/>
          </p:cNvSpPr>
          <p:nvPr>
            <p:ph type="body" idx="1"/>
          </p:nvPr>
        </p:nvSpPr>
        <p:spPr>
          <a:xfrm>
            <a:off x="311700" y="2003200"/>
            <a:ext cx="8520600" cy="4088700"/>
          </a:xfrm>
          <a:prstGeom prst="rect">
            <a:avLst/>
          </a:prstGeom>
        </p:spPr>
        <p:txBody>
          <a:bodyPr lIns="91425" tIns="91425" rIns="91425" bIns="91425" anchor="t" anchorCtr="0"/>
          <a:lstStyle>
            <a:lvl1pPr lvl="0" rtl="0">
              <a:spcBef>
                <a:spcPts val="0"/>
              </a:spcBef>
              <a:buClr>
                <a:srgbClr val="FFFFFF"/>
              </a:buClr>
              <a:buSzPct val="100000"/>
              <a:buChar char="●"/>
              <a:defRPr sz="2400">
                <a:solidFill>
                  <a:srgbClr val="FFFFFF"/>
                </a:solidFill>
              </a:defRPr>
            </a:lvl1pPr>
            <a:lvl2pPr lvl="1" rtl="0">
              <a:spcBef>
                <a:spcPts val="0"/>
              </a:spcBef>
              <a:buClr>
                <a:srgbClr val="FFFFFF"/>
              </a:buClr>
              <a:buSzPct val="100000"/>
              <a:buChar char="○"/>
              <a:defRPr sz="2400">
                <a:solidFill>
                  <a:srgbClr val="FFFFFF"/>
                </a:solidFill>
              </a:defRPr>
            </a:lvl2pPr>
            <a:lvl3pPr lvl="2" rtl="0">
              <a:spcBef>
                <a:spcPts val="0"/>
              </a:spcBef>
              <a:buClr>
                <a:srgbClr val="FFFFFF"/>
              </a:buClr>
              <a:buChar char="■"/>
              <a:defRPr>
                <a:solidFill>
                  <a:srgbClr val="FFFFFF"/>
                </a:solidFill>
              </a:defRPr>
            </a:lvl3pPr>
            <a:lvl4pPr lvl="3" rtl="0">
              <a:spcBef>
                <a:spcPts val="0"/>
              </a:spcBef>
              <a:buClr>
                <a:srgbClr val="FFFFFF"/>
              </a:buClr>
              <a:buChar char="●"/>
              <a:defRPr>
                <a:solidFill>
                  <a:srgbClr val="FFFFFF"/>
                </a:solidFill>
              </a:defRPr>
            </a:lvl4pPr>
            <a:lvl5pPr lvl="4" rtl="0">
              <a:spcBef>
                <a:spcPts val="0"/>
              </a:spcBef>
              <a:buClr>
                <a:srgbClr val="FFFFFF"/>
              </a:buClr>
              <a:buChar char="○"/>
              <a:defRPr>
                <a:solidFill>
                  <a:srgbClr val="FFFFFF"/>
                </a:solidFill>
              </a:defRPr>
            </a:lvl5pPr>
            <a:lvl6pPr lvl="5" rtl="0">
              <a:spcBef>
                <a:spcPts val="0"/>
              </a:spcBef>
              <a:buClr>
                <a:srgbClr val="FFFFFF"/>
              </a:buClr>
              <a:buChar char="■"/>
              <a:defRPr>
                <a:solidFill>
                  <a:srgbClr val="FFFFFF"/>
                </a:solidFill>
              </a:defRPr>
            </a:lvl6pPr>
            <a:lvl7pPr lvl="6" rtl="0">
              <a:spcBef>
                <a:spcPts val="0"/>
              </a:spcBef>
              <a:buClr>
                <a:srgbClr val="FFFFFF"/>
              </a:buClr>
              <a:buChar char="●"/>
              <a:defRPr>
                <a:solidFill>
                  <a:srgbClr val="FFFFFF"/>
                </a:solidFill>
              </a:defRPr>
            </a:lvl7pPr>
            <a:lvl8pPr lvl="7" rtl="0">
              <a:spcBef>
                <a:spcPts val="0"/>
              </a:spcBef>
              <a:buClr>
                <a:srgbClr val="FFFFFF"/>
              </a:buClr>
              <a:buChar char="○"/>
              <a:defRPr>
                <a:solidFill>
                  <a:srgbClr val="FFFFFF"/>
                </a:solidFill>
              </a:defRPr>
            </a:lvl8pPr>
            <a:lvl9pPr lvl="8" rtl="0">
              <a:spcBef>
                <a:spcPts val="0"/>
              </a:spcBef>
              <a:buClr>
                <a:srgbClr val="FFFFFF"/>
              </a:buClr>
              <a:buChar char="■"/>
              <a:defRPr>
                <a:solidFill>
                  <a:srgbClr val="FFFFFF"/>
                </a:solidFill>
              </a:defRPr>
            </a:lvl9pPr>
          </a:lstStyle>
          <a:p>
            <a:endParaRPr/>
          </a:p>
        </p:txBody>
      </p:sp>
      <p:sp>
        <p:nvSpPr>
          <p:cNvPr id="76" name="Shape 76"/>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a:t>
            </a:fld>
            <a:endParaRPr lang="en">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Goals Slide">
    <p:bg>
      <p:bgPr>
        <a:solidFill>
          <a:srgbClr val="434343"/>
        </a:solidFill>
        <a:effectLst/>
      </p:bgPr>
    </p:bg>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buClr>
                <a:srgbClr val="6AA84F"/>
              </a:buClr>
              <a:defRPr b="1">
                <a:solidFill>
                  <a:srgbClr val="6AA84F"/>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rtl="0">
              <a:spcBef>
                <a:spcPts val="0"/>
              </a:spcBef>
              <a:buClr>
                <a:srgbClr val="FFFFFF"/>
              </a:buClr>
              <a:buChar char="●"/>
              <a:defRPr>
                <a:solidFill>
                  <a:srgbClr val="FFFFFF"/>
                </a:solidFill>
              </a:defRPr>
            </a:lvl1pPr>
            <a:lvl2pPr lvl="1" rtl="0">
              <a:spcBef>
                <a:spcPts val="0"/>
              </a:spcBef>
              <a:buClr>
                <a:srgbClr val="FFFFFF"/>
              </a:buClr>
              <a:buChar char="○"/>
              <a:defRPr>
                <a:solidFill>
                  <a:srgbClr val="FFFFFF"/>
                </a:solidFill>
              </a:defRPr>
            </a:lvl2pPr>
            <a:lvl3pPr lvl="2" rtl="0">
              <a:spcBef>
                <a:spcPts val="0"/>
              </a:spcBef>
              <a:buClr>
                <a:srgbClr val="FFFFFF"/>
              </a:buClr>
              <a:buChar char="■"/>
              <a:defRPr>
                <a:solidFill>
                  <a:srgbClr val="FFFFFF"/>
                </a:solidFill>
              </a:defRPr>
            </a:lvl3pPr>
            <a:lvl4pPr lvl="3" rtl="0">
              <a:spcBef>
                <a:spcPts val="0"/>
              </a:spcBef>
              <a:buClr>
                <a:srgbClr val="FFFFFF"/>
              </a:buClr>
              <a:buChar char="●"/>
              <a:defRPr>
                <a:solidFill>
                  <a:srgbClr val="FFFFFF"/>
                </a:solidFill>
              </a:defRPr>
            </a:lvl4pPr>
            <a:lvl5pPr lvl="4" rtl="0">
              <a:spcBef>
                <a:spcPts val="0"/>
              </a:spcBef>
              <a:buClr>
                <a:srgbClr val="FFFFFF"/>
              </a:buClr>
              <a:buChar char="○"/>
              <a:defRPr>
                <a:solidFill>
                  <a:srgbClr val="FFFFFF"/>
                </a:solidFill>
              </a:defRPr>
            </a:lvl5pPr>
            <a:lvl6pPr lvl="5" rtl="0">
              <a:spcBef>
                <a:spcPts val="0"/>
              </a:spcBef>
              <a:buClr>
                <a:srgbClr val="FFFFFF"/>
              </a:buClr>
              <a:buChar char="■"/>
              <a:defRPr>
                <a:solidFill>
                  <a:srgbClr val="FFFFFF"/>
                </a:solidFill>
              </a:defRPr>
            </a:lvl6pPr>
            <a:lvl7pPr lvl="6" rtl="0">
              <a:spcBef>
                <a:spcPts val="0"/>
              </a:spcBef>
              <a:buClr>
                <a:srgbClr val="FFFFFF"/>
              </a:buClr>
              <a:buChar char="●"/>
              <a:defRPr>
                <a:solidFill>
                  <a:srgbClr val="FFFFFF"/>
                </a:solidFill>
              </a:defRPr>
            </a:lvl7pPr>
            <a:lvl8pPr lvl="7" rtl="0">
              <a:spcBef>
                <a:spcPts val="0"/>
              </a:spcBef>
              <a:buClr>
                <a:srgbClr val="FFFFFF"/>
              </a:buClr>
              <a:buChar char="○"/>
              <a:defRPr>
                <a:solidFill>
                  <a:srgbClr val="FFFFFF"/>
                </a:solidFill>
              </a:defRPr>
            </a:lvl8pPr>
            <a:lvl9pPr lvl="8" rtl="0">
              <a:spcBef>
                <a:spcPts val="0"/>
              </a:spcBef>
              <a:buClr>
                <a:srgbClr val="FFFFFF"/>
              </a:buClr>
              <a:buChar char="■"/>
              <a:defRPr>
                <a:solidFill>
                  <a:srgbClr val="FFFFFF"/>
                </a:solidFill>
              </a:defRPr>
            </a:lvl9pPr>
          </a:lstStyle>
          <a:p>
            <a:endParaRPr/>
          </a:p>
        </p:txBody>
      </p:sp>
      <p:sp>
        <p:nvSpPr>
          <p:cNvPr id="80" name="Shape 80"/>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a:t>
            </a:fld>
            <a:endParaRPr lang="en">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3" name="Shape 83"/>
          <p:cNvSpPr txBox="1">
            <a:spLocks noGrp="1"/>
          </p:cNvSpPr>
          <p:nvPr>
            <p:ph type="body" idx="1"/>
          </p:nvPr>
        </p:nvSpPr>
        <p:spPr>
          <a:xfrm>
            <a:off x="311700" y="1536633"/>
            <a:ext cx="3999900" cy="4555200"/>
          </a:xfrm>
          <a:prstGeom prst="rect">
            <a:avLst/>
          </a:prstGeom>
        </p:spPr>
        <p:txBody>
          <a:bodyPr lIns="91425" tIns="91425" rIns="91425" bIns="91425" anchor="t" anchorCtr="0"/>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84" name="Shape 84"/>
          <p:cNvSpPr txBox="1">
            <a:spLocks noGrp="1"/>
          </p:cNvSpPr>
          <p:nvPr>
            <p:ph type="body" idx="2"/>
          </p:nvPr>
        </p:nvSpPr>
        <p:spPr>
          <a:xfrm>
            <a:off x="4832400" y="1536633"/>
            <a:ext cx="3999900" cy="4555200"/>
          </a:xfrm>
          <a:prstGeom prst="rect">
            <a:avLst/>
          </a:prstGeom>
        </p:spPr>
        <p:txBody>
          <a:bodyPr lIns="91425" tIns="91425" rIns="91425" bIns="91425" anchor="t" anchorCtr="0"/>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85" name="Shape 8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Lesson Slide">
    <p:bg>
      <p:bgPr>
        <a:solidFill>
          <a:srgbClr val="434343"/>
        </a:solidFill>
        <a:effectLst/>
      </p:bgPr>
    </p:bg>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867800"/>
            <a:ext cx="8520600" cy="1122300"/>
          </a:xfrm>
          <a:prstGeom prst="rect">
            <a:avLst/>
          </a:prstGeom>
        </p:spPr>
        <p:txBody>
          <a:bodyPr lIns="91425" tIns="91425" rIns="91425" bIns="91425" anchor="ctr" anchorCtr="0"/>
          <a:lstStyle>
            <a:lvl1pPr lvl="0" algn="ctr">
              <a:spcBef>
                <a:spcPts val="0"/>
              </a:spcBef>
              <a:buSzPct val="100000"/>
              <a:defRPr sz="3600" b="1"/>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8" name="Shape 8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311700" y="740800"/>
            <a:ext cx="2808000" cy="1007700"/>
          </a:xfrm>
          <a:prstGeom prst="rect">
            <a:avLst/>
          </a:prstGeom>
        </p:spPr>
        <p:txBody>
          <a:bodyPr lIns="91425" tIns="91425" rIns="91425" bIns="91425" anchor="b" anchorCtr="0"/>
          <a:lstStyle>
            <a:lvl1pPr lvl="0" rtl="0">
              <a:spcBef>
                <a:spcPts val="0"/>
              </a:spcBef>
              <a:buSzPct val="100000"/>
              <a:defRPr sz="2400"/>
            </a:lvl1pPr>
            <a:lvl2pPr lvl="1" rtl="0">
              <a:spcBef>
                <a:spcPts val="0"/>
              </a:spcBef>
              <a:buSzPct val="100000"/>
              <a:defRPr sz="2400"/>
            </a:lvl2pPr>
            <a:lvl3pPr lvl="2" rtl="0">
              <a:spcBef>
                <a:spcPts val="0"/>
              </a:spcBef>
              <a:buSzPct val="100000"/>
              <a:defRPr sz="2400"/>
            </a:lvl3pPr>
            <a:lvl4pPr lvl="3" rtl="0">
              <a:spcBef>
                <a:spcPts val="0"/>
              </a:spcBef>
              <a:buSzPct val="100000"/>
              <a:defRPr sz="2400"/>
            </a:lvl4pPr>
            <a:lvl5pPr lvl="4" rtl="0">
              <a:spcBef>
                <a:spcPts val="0"/>
              </a:spcBef>
              <a:buSzPct val="100000"/>
              <a:defRPr sz="2400"/>
            </a:lvl5pPr>
            <a:lvl6pPr lvl="5" rtl="0">
              <a:spcBef>
                <a:spcPts val="0"/>
              </a:spcBef>
              <a:buSzPct val="100000"/>
              <a:defRPr sz="2400"/>
            </a:lvl6pPr>
            <a:lvl7pPr lvl="6" rtl="0">
              <a:spcBef>
                <a:spcPts val="0"/>
              </a:spcBef>
              <a:buSzPct val="100000"/>
              <a:defRPr sz="2400"/>
            </a:lvl7pPr>
            <a:lvl8pPr lvl="7" rtl="0">
              <a:spcBef>
                <a:spcPts val="0"/>
              </a:spcBef>
              <a:buSzPct val="100000"/>
              <a:defRPr sz="2400"/>
            </a:lvl8pPr>
            <a:lvl9pPr lvl="8" rtl="0">
              <a:spcBef>
                <a:spcPts val="0"/>
              </a:spcBef>
              <a:buSzPct val="100000"/>
              <a:defRPr sz="2400"/>
            </a:lvl9pPr>
          </a:lstStyle>
          <a:p>
            <a:endParaRPr/>
          </a:p>
        </p:txBody>
      </p:sp>
      <p:sp>
        <p:nvSpPr>
          <p:cNvPr id="91" name="Shape 91"/>
          <p:cNvSpPr txBox="1">
            <a:spLocks noGrp="1"/>
          </p:cNvSpPr>
          <p:nvPr>
            <p:ph type="body" idx="1"/>
          </p:nvPr>
        </p:nvSpPr>
        <p:spPr>
          <a:xfrm>
            <a:off x="311700" y="1852800"/>
            <a:ext cx="2808000" cy="4239300"/>
          </a:xfrm>
          <a:prstGeom prst="rect">
            <a:avLst/>
          </a:prstGeom>
        </p:spPr>
        <p:txBody>
          <a:bodyPr lIns="91425" tIns="91425" rIns="91425" bIns="91425" anchor="t" anchorCtr="0"/>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92" name="Shape 9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Main point">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90250" y="600200"/>
            <a:ext cx="6367800" cy="5454300"/>
          </a:xfrm>
          <a:prstGeom prst="rect">
            <a:avLst/>
          </a:prstGeom>
        </p:spPr>
        <p:txBody>
          <a:bodyPr lIns="91425" tIns="91425" rIns="91425" bIns="91425" anchor="ctr" anchorCtr="0"/>
          <a:lstStyle>
            <a:lvl1pPr lvl="0" rtl="0">
              <a:spcBef>
                <a:spcPts val="0"/>
              </a:spcBef>
              <a:buSzPct val="100000"/>
              <a:defRPr sz="4800"/>
            </a:lvl1pPr>
            <a:lvl2pPr lvl="1" rtl="0">
              <a:spcBef>
                <a:spcPts val="0"/>
              </a:spcBef>
              <a:buSzPct val="100000"/>
              <a:defRPr sz="4800"/>
            </a:lvl2pPr>
            <a:lvl3pPr lvl="2" rtl="0">
              <a:spcBef>
                <a:spcPts val="0"/>
              </a:spcBef>
              <a:buSzPct val="100000"/>
              <a:defRPr sz="4800"/>
            </a:lvl3pPr>
            <a:lvl4pPr lvl="3" rtl="0">
              <a:spcBef>
                <a:spcPts val="0"/>
              </a:spcBef>
              <a:buSzPct val="100000"/>
              <a:defRPr sz="4800"/>
            </a:lvl4pPr>
            <a:lvl5pPr lvl="4" rtl="0">
              <a:spcBef>
                <a:spcPts val="0"/>
              </a:spcBef>
              <a:buSzPct val="100000"/>
              <a:defRPr sz="4800"/>
            </a:lvl5pPr>
            <a:lvl6pPr lvl="5" rtl="0">
              <a:spcBef>
                <a:spcPts val="0"/>
              </a:spcBef>
              <a:buSzPct val="100000"/>
              <a:defRPr sz="4800"/>
            </a:lvl6pPr>
            <a:lvl7pPr lvl="6" rtl="0">
              <a:spcBef>
                <a:spcPts val="0"/>
              </a:spcBef>
              <a:buSzPct val="100000"/>
              <a:defRPr sz="4800"/>
            </a:lvl7pPr>
            <a:lvl8pPr lvl="7" rtl="0">
              <a:spcBef>
                <a:spcPts val="0"/>
              </a:spcBef>
              <a:buSzPct val="100000"/>
              <a:defRPr sz="4800"/>
            </a:lvl8pPr>
            <a:lvl9pPr lvl="8" rtl="0">
              <a:spcBef>
                <a:spcPts val="0"/>
              </a:spcBef>
              <a:buSzPct val="100000"/>
              <a:defRPr sz="4800"/>
            </a:lvl9pPr>
          </a:lstStyle>
          <a:p>
            <a:endParaRPr/>
          </a:p>
        </p:txBody>
      </p:sp>
      <p:sp>
        <p:nvSpPr>
          <p:cNvPr id="95" name="Shape 9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96"/>
        <p:cNvGrpSpPr/>
        <p:nvPr/>
      </p:nvGrpSpPr>
      <p:grpSpPr>
        <a:xfrm>
          <a:off x="0" y="0"/>
          <a:ext cx="0" cy="0"/>
          <a:chOff x="0" y="0"/>
          <a:chExt cx="0" cy="0"/>
        </a:xfrm>
      </p:grpSpPr>
      <p:sp>
        <p:nvSpPr>
          <p:cNvPr id="97" name="Shape 97"/>
          <p:cNvSpPr/>
          <p:nvPr/>
        </p:nvSpPr>
        <p:spPr>
          <a:xfrm>
            <a:off x="4572000" y="33"/>
            <a:ext cx="4572000" cy="68580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sp>
        <p:nvSpPr>
          <p:cNvPr id="98" name="Shape 98"/>
          <p:cNvSpPr txBox="1">
            <a:spLocks noGrp="1"/>
          </p:cNvSpPr>
          <p:nvPr>
            <p:ph type="title"/>
          </p:nvPr>
        </p:nvSpPr>
        <p:spPr>
          <a:xfrm>
            <a:off x="265500" y="1644233"/>
            <a:ext cx="4045200" cy="1976400"/>
          </a:xfrm>
          <a:prstGeom prst="rect">
            <a:avLst/>
          </a:prstGeom>
        </p:spPr>
        <p:txBody>
          <a:bodyPr lIns="91425" tIns="91425" rIns="91425" bIns="91425" anchor="b" anchorCtr="0"/>
          <a:lstStyle>
            <a:lvl1pPr lvl="0" algn="ctr" rtl="0">
              <a:spcBef>
                <a:spcPts val="0"/>
              </a:spcBef>
              <a:buSzPct val="100000"/>
              <a:defRPr sz="4200"/>
            </a:lvl1pPr>
            <a:lvl2pPr lvl="1" algn="ctr" rtl="0">
              <a:spcBef>
                <a:spcPts val="0"/>
              </a:spcBef>
              <a:buSzPct val="100000"/>
              <a:defRPr sz="4200"/>
            </a:lvl2pPr>
            <a:lvl3pPr lvl="2" algn="ctr" rtl="0">
              <a:spcBef>
                <a:spcPts val="0"/>
              </a:spcBef>
              <a:buSzPct val="100000"/>
              <a:defRPr sz="4200"/>
            </a:lvl3pPr>
            <a:lvl4pPr lvl="3" algn="ctr" rtl="0">
              <a:spcBef>
                <a:spcPts val="0"/>
              </a:spcBef>
              <a:buSzPct val="100000"/>
              <a:defRPr sz="4200"/>
            </a:lvl4pPr>
            <a:lvl5pPr lvl="4" algn="ctr" rtl="0">
              <a:spcBef>
                <a:spcPts val="0"/>
              </a:spcBef>
              <a:buSzPct val="100000"/>
              <a:defRPr sz="4200"/>
            </a:lvl5pPr>
            <a:lvl6pPr lvl="5" algn="ctr" rtl="0">
              <a:spcBef>
                <a:spcPts val="0"/>
              </a:spcBef>
              <a:buSzPct val="100000"/>
              <a:defRPr sz="4200"/>
            </a:lvl6pPr>
            <a:lvl7pPr lvl="6" algn="ctr" rtl="0">
              <a:spcBef>
                <a:spcPts val="0"/>
              </a:spcBef>
              <a:buSzPct val="100000"/>
              <a:defRPr sz="4200"/>
            </a:lvl7pPr>
            <a:lvl8pPr lvl="7" algn="ctr" rtl="0">
              <a:spcBef>
                <a:spcPts val="0"/>
              </a:spcBef>
              <a:buSzPct val="100000"/>
              <a:defRPr sz="4200"/>
            </a:lvl8pPr>
            <a:lvl9pPr lvl="8" algn="ctr" rtl="0">
              <a:spcBef>
                <a:spcPts val="0"/>
              </a:spcBef>
              <a:buSzPct val="100000"/>
              <a:defRPr sz="4200"/>
            </a:lvl9pPr>
          </a:lstStyle>
          <a:p>
            <a:endParaRPr/>
          </a:p>
        </p:txBody>
      </p:sp>
      <p:sp>
        <p:nvSpPr>
          <p:cNvPr id="99" name="Shape 99"/>
          <p:cNvSpPr txBox="1">
            <a:spLocks noGrp="1"/>
          </p:cNvSpPr>
          <p:nvPr>
            <p:ph type="subTitle" idx="1"/>
          </p:nvPr>
        </p:nvSpPr>
        <p:spPr>
          <a:xfrm>
            <a:off x="265500" y="3737433"/>
            <a:ext cx="4045200" cy="1646700"/>
          </a:xfrm>
          <a:prstGeom prst="rect">
            <a:avLst/>
          </a:prstGeom>
        </p:spPr>
        <p:txBody>
          <a:bodyPr lIns="91425" tIns="91425" rIns="91425" bIns="91425" anchor="t" anchorCtr="0"/>
          <a:lstStyle>
            <a:lvl1pPr lvl="0" algn="ctr" rtl="0">
              <a:lnSpc>
                <a:spcPct val="100000"/>
              </a:lnSpc>
              <a:spcBef>
                <a:spcPts val="0"/>
              </a:spcBef>
              <a:spcAft>
                <a:spcPts val="0"/>
              </a:spcAft>
              <a:buSzPct val="100000"/>
              <a:buNone/>
              <a:defRPr sz="2100"/>
            </a:lvl1pPr>
            <a:lvl2pPr lvl="1" algn="ctr" rtl="0">
              <a:lnSpc>
                <a:spcPct val="100000"/>
              </a:lnSpc>
              <a:spcBef>
                <a:spcPts val="0"/>
              </a:spcBef>
              <a:spcAft>
                <a:spcPts val="0"/>
              </a:spcAft>
              <a:buSzPct val="100000"/>
              <a:buNone/>
              <a:defRPr sz="2100"/>
            </a:lvl2pPr>
            <a:lvl3pPr lvl="2" algn="ctr" rtl="0">
              <a:lnSpc>
                <a:spcPct val="100000"/>
              </a:lnSpc>
              <a:spcBef>
                <a:spcPts val="0"/>
              </a:spcBef>
              <a:spcAft>
                <a:spcPts val="0"/>
              </a:spcAft>
              <a:buSzPct val="100000"/>
              <a:buNone/>
              <a:defRPr sz="2100"/>
            </a:lvl3pPr>
            <a:lvl4pPr lvl="3" algn="ctr" rtl="0">
              <a:lnSpc>
                <a:spcPct val="100000"/>
              </a:lnSpc>
              <a:spcBef>
                <a:spcPts val="0"/>
              </a:spcBef>
              <a:spcAft>
                <a:spcPts val="0"/>
              </a:spcAft>
              <a:buSzPct val="100000"/>
              <a:buNone/>
              <a:defRPr sz="2100"/>
            </a:lvl4pPr>
            <a:lvl5pPr lvl="4" algn="ctr" rtl="0">
              <a:lnSpc>
                <a:spcPct val="100000"/>
              </a:lnSpc>
              <a:spcBef>
                <a:spcPts val="0"/>
              </a:spcBef>
              <a:spcAft>
                <a:spcPts val="0"/>
              </a:spcAft>
              <a:buSzPct val="100000"/>
              <a:buNone/>
              <a:defRPr sz="2100"/>
            </a:lvl5pPr>
            <a:lvl6pPr lvl="5" algn="ctr" rtl="0">
              <a:lnSpc>
                <a:spcPct val="100000"/>
              </a:lnSpc>
              <a:spcBef>
                <a:spcPts val="0"/>
              </a:spcBef>
              <a:spcAft>
                <a:spcPts val="0"/>
              </a:spcAft>
              <a:buSzPct val="100000"/>
              <a:buNone/>
              <a:defRPr sz="2100"/>
            </a:lvl6pPr>
            <a:lvl7pPr lvl="6" algn="ctr" rtl="0">
              <a:lnSpc>
                <a:spcPct val="100000"/>
              </a:lnSpc>
              <a:spcBef>
                <a:spcPts val="0"/>
              </a:spcBef>
              <a:spcAft>
                <a:spcPts val="0"/>
              </a:spcAft>
              <a:buSzPct val="100000"/>
              <a:buNone/>
              <a:defRPr sz="2100"/>
            </a:lvl7pPr>
            <a:lvl8pPr lvl="7" algn="ctr" rtl="0">
              <a:lnSpc>
                <a:spcPct val="100000"/>
              </a:lnSpc>
              <a:spcBef>
                <a:spcPts val="0"/>
              </a:spcBef>
              <a:spcAft>
                <a:spcPts val="0"/>
              </a:spcAft>
              <a:buSzPct val="100000"/>
              <a:buNone/>
              <a:defRPr sz="2100"/>
            </a:lvl8pPr>
            <a:lvl9pPr lvl="8" algn="ctr" rtl="0">
              <a:lnSpc>
                <a:spcPct val="100000"/>
              </a:lnSpc>
              <a:spcBef>
                <a:spcPts val="0"/>
              </a:spcBef>
              <a:spcAft>
                <a:spcPts val="0"/>
              </a:spcAft>
              <a:buSzPct val="100000"/>
              <a:buNone/>
              <a:defRPr sz="2100"/>
            </a:lvl9pPr>
          </a:lstStyle>
          <a:p>
            <a:endParaRPr/>
          </a:p>
        </p:txBody>
      </p:sp>
      <p:sp>
        <p:nvSpPr>
          <p:cNvPr id="100" name="Shape 100"/>
          <p:cNvSpPr txBox="1">
            <a:spLocks noGrp="1"/>
          </p:cNvSpPr>
          <p:nvPr>
            <p:ph type="body" idx="2"/>
          </p:nvPr>
        </p:nvSpPr>
        <p:spPr>
          <a:xfrm>
            <a:off x="4939500" y="965600"/>
            <a:ext cx="3837000" cy="4926900"/>
          </a:xfrm>
          <a:prstGeom prst="rect">
            <a:avLst/>
          </a:prstGeom>
        </p:spPr>
        <p:txBody>
          <a:bodyPr lIns="91425" tIns="91425" rIns="91425" bIns="91425" anchor="ctr" anchorCtr="0"/>
          <a:lstStyle>
            <a:lvl1pPr lvl="0" rtl="0">
              <a:spcBef>
                <a:spcPts val="0"/>
              </a:spcBef>
              <a:buClr>
                <a:schemeClr val="dk1"/>
              </a:buClr>
              <a:defRPr>
                <a:solidFill>
                  <a:schemeClr val="dk1"/>
                </a:solidFill>
              </a:defRPr>
            </a:lvl1pPr>
            <a:lvl2pPr lvl="1" rtl="0">
              <a:spcBef>
                <a:spcPts val="0"/>
              </a:spcBef>
              <a:buClr>
                <a:schemeClr val="dk1"/>
              </a:buClr>
              <a:defRPr>
                <a:solidFill>
                  <a:schemeClr val="dk1"/>
                </a:solidFill>
              </a:defRPr>
            </a:lvl2pPr>
            <a:lvl3pPr lvl="2" rtl="0">
              <a:spcBef>
                <a:spcPts val="0"/>
              </a:spcBef>
              <a:buClr>
                <a:schemeClr val="dk1"/>
              </a:buClr>
              <a:defRPr>
                <a:solidFill>
                  <a:schemeClr val="dk1"/>
                </a:solidFill>
              </a:defRPr>
            </a:lvl3pPr>
            <a:lvl4pPr lvl="3" rtl="0">
              <a:spcBef>
                <a:spcPts val="0"/>
              </a:spcBef>
              <a:buClr>
                <a:schemeClr val="dk1"/>
              </a:buClr>
              <a:defRPr>
                <a:solidFill>
                  <a:schemeClr val="dk1"/>
                </a:solidFill>
              </a:defRPr>
            </a:lvl4pPr>
            <a:lvl5pPr lvl="4" rtl="0">
              <a:spcBef>
                <a:spcPts val="0"/>
              </a:spcBef>
              <a:buClr>
                <a:schemeClr val="dk1"/>
              </a:buClr>
              <a:defRPr>
                <a:solidFill>
                  <a:schemeClr val="dk1"/>
                </a:solidFill>
              </a:defRPr>
            </a:lvl5pPr>
            <a:lvl6pPr lvl="5" rtl="0">
              <a:spcBef>
                <a:spcPts val="0"/>
              </a:spcBef>
              <a:buClr>
                <a:schemeClr val="dk1"/>
              </a:buClr>
              <a:defRPr>
                <a:solidFill>
                  <a:schemeClr val="dk1"/>
                </a:solidFill>
              </a:defRPr>
            </a:lvl6pPr>
            <a:lvl7pPr lvl="6" rtl="0">
              <a:spcBef>
                <a:spcPts val="0"/>
              </a:spcBef>
              <a:buClr>
                <a:schemeClr val="dk1"/>
              </a:buClr>
              <a:defRPr>
                <a:solidFill>
                  <a:schemeClr val="dk1"/>
                </a:solidFill>
              </a:defRPr>
            </a:lvl7pPr>
            <a:lvl8pPr lvl="7" rtl="0">
              <a:spcBef>
                <a:spcPts val="0"/>
              </a:spcBef>
              <a:buClr>
                <a:schemeClr val="dk1"/>
              </a:buClr>
              <a:defRPr>
                <a:solidFill>
                  <a:schemeClr val="dk1"/>
                </a:solidFill>
              </a:defRPr>
            </a:lvl8pPr>
            <a:lvl9pPr lvl="8" rtl="0">
              <a:spcBef>
                <a:spcPts val="0"/>
              </a:spcBef>
              <a:buClr>
                <a:schemeClr val="dk1"/>
              </a:buClr>
              <a:defRPr>
                <a:solidFill>
                  <a:schemeClr val="dk1"/>
                </a:solidFill>
              </a:defRPr>
            </a:lvl9pPr>
          </a:lstStyle>
          <a:p>
            <a:endParaRPr/>
          </a:p>
        </p:txBody>
      </p:sp>
      <p:sp>
        <p:nvSpPr>
          <p:cNvPr id="101" name="Shape 10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Caption">
    <p:spTree>
      <p:nvGrpSpPr>
        <p:cNvPr id="1" name="Shape 102"/>
        <p:cNvGrpSpPr/>
        <p:nvPr/>
      </p:nvGrpSpPr>
      <p:grpSpPr>
        <a:xfrm>
          <a:off x="0" y="0"/>
          <a:ext cx="0" cy="0"/>
          <a:chOff x="0" y="0"/>
          <a:chExt cx="0" cy="0"/>
        </a:xfrm>
      </p:grpSpPr>
      <p:sp>
        <p:nvSpPr>
          <p:cNvPr id="103" name="Shape 103"/>
          <p:cNvSpPr txBox="1">
            <a:spLocks noGrp="1"/>
          </p:cNvSpPr>
          <p:nvPr>
            <p:ph type="body" idx="1"/>
          </p:nvPr>
        </p:nvSpPr>
        <p:spPr>
          <a:xfrm>
            <a:off x="311700" y="5640766"/>
            <a:ext cx="5998800" cy="806700"/>
          </a:xfrm>
          <a:prstGeom prst="rect">
            <a:avLst/>
          </a:prstGeom>
        </p:spPr>
        <p:txBody>
          <a:bodyPr lIns="91425" tIns="91425" rIns="91425" bIns="91425" anchor="ctr" anchorCtr="0"/>
          <a:lstStyle>
            <a:lvl1pPr lvl="0" rtl="0">
              <a:lnSpc>
                <a:spcPct val="100000"/>
              </a:lnSpc>
              <a:spcBef>
                <a:spcPts val="0"/>
              </a:spcBef>
              <a:spcAft>
                <a:spcPts val="0"/>
              </a:spcAft>
              <a:buNone/>
              <a:defRPr/>
            </a:lvl1pPr>
          </a:lstStyle>
          <a:p>
            <a:endParaRPr/>
          </a:p>
        </p:txBody>
      </p:sp>
      <p:sp>
        <p:nvSpPr>
          <p:cNvPr id="104" name="Shape 104"/>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Big number">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311700" y="1474833"/>
            <a:ext cx="8520600" cy="2618100"/>
          </a:xfrm>
          <a:prstGeom prst="rect">
            <a:avLst/>
          </a:prstGeom>
        </p:spPr>
        <p:txBody>
          <a:bodyPr lIns="91425" tIns="91425" rIns="91425" bIns="91425" anchor="b" anchorCtr="0"/>
          <a:lstStyle>
            <a:lvl1pPr lvl="0" algn="ctr" rtl="0">
              <a:spcBef>
                <a:spcPts val="0"/>
              </a:spcBef>
              <a:buSzPct val="100000"/>
              <a:defRPr sz="12000"/>
            </a:lvl1pPr>
            <a:lvl2pPr lvl="1" algn="ctr" rtl="0">
              <a:spcBef>
                <a:spcPts val="0"/>
              </a:spcBef>
              <a:buSzPct val="100000"/>
              <a:defRPr sz="12000"/>
            </a:lvl2pPr>
            <a:lvl3pPr lvl="2" algn="ctr" rtl="0">
              <a:spcBef>
                <a:spcPts val="0"/>
              </a:spcBef>
              <a:buSzPct val="100000"/>
              <a:defRPr sz="12000"/>
            </a:lvl3pPr>
            <a:lvl4pPr lvl="3" algn="ctr" rtl="0">
              <a:spcBef>
                <a:spcPts val="0"/>
              </a:spcBef>
              <a:buSzPct val="100000"/>
              <a:defRPr sz="12000"/>
            </a:lvl4pPr>
            <a:lvl5pPr lvl="4" algn="ctr" rtl="0">
              <a:spcBef>
                <a:spcPts val="0"/>
              </a:spcBef>
              <a:buSzPct val="100000"/>
              <a:defRPr sz="12000"/>
            </a:lvl5pPr>
            <a:lvl6pPr lvl="5" algn="ctr" rtl="0">
              <a:spcBef>
                <a:spcPts val="0"/>
              </a:spcBef>
              <a:buSzPct val="100000"/>
              <a:defRPr sz="12000"/>
            </a:lvl6pPr>
            <a:lvl7pPr lvl="6" algn="ctr" rtl="0">
              <a:spcBef>
                <a:spcPts val="0"/>
              </a:spcBef>
              <a:buSzPct val="100000"/>
              <a:defRPr sz="12000"/>
            </a:lvl7pPr>
            <a:lvl8pPr lvl="7" algn="ctr" rtl="0">
              <a:spcBef>
                <a:spcPts val="0"/>
              </a:spcBef>
              <a:buSzPct val="100000"/>
              <a:defRPr sz="12000"/>
            </a:lvl8pPr>
            <a:lvl9pPr lvl="8" algn="ctr" rtl="0">
              <a:spcBef>
                <a:spcPts val="0"/>
              </a:spcBef>
              <a:buSzPct val="100000"/>
              <a:defRPr sz="12000"/>
            </a:lvl9pPr>
          </a:lstStyle>
          <a:p>
            <a:endParaRPr/>
          </a:p>
        </p:txBody>
      </p:sp>
      <p:sp>
        <p:nvSpPr>
          <p:cNvPr id="107" name="Shape 107"/>
          <p:cNvSpPr txBox="1">
            <a:spLocks noGrp="1"/>
          </p:cNvSpPr>
          <p:nvPr>
            <p:ph type="body" idx="1"/>
          </p:nvPr>
        </p:nvSpPr>
        <p:spPr>
          <a:xfrm>
            <a:off x="311700" y="4202966"/>
            <a:ext cx="8520600" cy="1734300"/>
          </a:xfrm>
          <a:prstGeom prst="rect">
            <a:avLst/>
          </a:prstGeom>
        </p:spPr>
        <p:txBody>
          <a:bodyPr lIns="91425" tIns="91425" rIns="91425" bIns="91425" anchor="t" anchorCtr="0"/>
          <a:lstStyle>
            <a:lvl1pPr lvl="0" algn="ctr" rtl="0">
              <a:spcBef>
                <a:spcPts val="0"/>
              </a:spcBef>
              <a:defRPr/>
            </a:lvl1pPr>
            <a:lvl2pPr lvl="1" algn="ctr" rtl="0">
              <a:spcBef>
                <a:spcPts val="0"/>
              </a:spcBef>
              <a:defRPr/>
            </a:lvl2pPr>
            <a:lvl3pPr lvl="2" algn="ctr" rtl="0">
              <a:spcBef>
                <a:spcPts val="0"/>
              </a:spcBef>
              <a:defRPr/>
            </a:lvl3pPr>
            <a:lvl4pPr lvl="3" algn="ctr" rtl="0">
              <a:spcBef>
                <a:spcPts val="0"/>
              </a:spcBef>
              <a:defRPr/>
            </a:lvl4pPr>
            <a:lvl5pPr lvl="4" algn="ctr" rtl="0">
              <a:spcBef>
                <a:spcPts val="0"/>
              </a:spcBef>
              <a:defRPr/>
            </a:lvl5pPr>
            <a:lvl6pPr lvl="5" algn="ctr" rtl="0">
              <a:spcBef>
                <a:spcPts val="0"/>
              </a:spcBef>
              <a:defRPr/>
            </a:lvl6pPr>
            <a:lvl7pPr lvl="6" algn="ctr" rtl="0">
              <a:spcBef>
                <a:spcPts val="0"/>
              </a:spcBef>
              <a:defRPr/>
            </a:lvl7pPr>
            <a:lvl8pPr lvl="7" algn="ctr" rtl="0">
              <a:spcBef>
                <a:spcPts val="0"/>
              </a:spcBef>
              <a:defRPr/>
            </a:lvl8pPr>
            <a:lvl9pPr lvl="8" algn="ctr" rtl="0">
              <a:spcBef>
                <a:spcPts val="0"/>
              </a:spcBef>
              <a:defRPr/>
            </a:lvl9pPr>
          </a:lstStyle>
          <a:p>
            <a:endParaRPr/>
          </a:p>
        </p:txBody>
      </p:sp>
      <p:sp>
        <p:nvSpPr>
          <p:cNvPr id="108" name="Shape 10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09"/>
        <p:cNvGrpSpPr/>
        <p:nvPr/>
      </p:nvGrpSpPr>
      <p:grpSpPr>
        <a:xfrm>
          <a:off x="0" y="0"/>
          <a:ext cx="0" cy="0"/>
          <a:chOff x="0" y="0"/>
          <a:chExt cx="0" cy="0"/>
        </a:xfrm>
      </p:grpSpPr>
      <p:sp>
        <p:nvSpPr>
          <p:cNvPr id="110" name="Shape 110"/>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opic / Body Slide">
    <p:bg>
      <p:bgPr>
        <a:solidFill>
          <a:srgbClr val="FFFFFF"/>
        </a:solidFill>
        <a:effectLst/>
      </p:bgPr>
    </p:bg>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a:spcBef>
                <a:spcPts val="0"/>
              </a:spcBef>
              <a:buClr>
                <a:srgbClr val="434343"/>
              </a:buClr>
              <a:defRPr b="1">
                <a:solidFill>
                  <a:srgbClr val="434343"/>
                </a:solidFill>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719325"/>
            <a:ext cx="8520600" cy="4372500"/>
          </a:xfrm>
          <a:prstGeom prst="rect">
            <a:avLst/>
          </a:prstGeom>
        </p:spPr>
        <p:txBody>
          <a:bodyPr lIns="91425" tIns="91425" rIns="91425" bIns="91425" anchor="t" anchorCtr="0"/>
          <a:lstStyle>
            <a:lvl1pPr lvl="0">
              <a:spcBef>
                <a:spcPts val="0"/>
              </a:spcBef>
              <a:buClr>
                <a:srgbClr val="434343"/>
              </a:buClr>
              <a:buSzPct val="100000"/>
              <a:buChar char="●"/>
              <a:defRPr sz="2400">
                <a:solidFill>
                  <a:srgbClr val="434343"/>
                </a:solidFill>
              </a:defRPr>
            </a:lvl1pPr>
            <a:lvl2pPr lvl="1">
              <a:spcBef>
                <a:spcPts val="0"/>
              </a:spcBef>
              <a:buClr>
                <a:srgbClr val="434343"/>
              </a:buClr>
              <a:buSzPct val="100000"/>
              <a:buChar char="○"/>
              <a:defRPr sz="2200">
                <a:solidFill>
                  <a:srgbClr val="434343"/>
                </a:solidFill>
              </a:defRPr>
            </a:lvl2pPr>
            <a:lvl3pPr lvl="2">
              <a:spcBef>
                <a:spcPts val="0"/>
              </a:spcBef>
              <a:buClr>
                <a:srgbClr val="434343"/>
              </a:buClr>
              <a:buSzPct val="100000"/>
              <a:buChar char="■"/>
              <a:defRPr sz="2200">
                <a:solidFill>
                  <a:srgbClr val="434343"/>
                </a:solidFill>
              </a:defRPr>
            </a:lvl3pPr>
            <a:lvl4pPr lvl="3">
              <a:spcBef>
                <a:spcPts val="0"/>
              </a:spcBef>
              <a:buClr>
                <a:srgbClr val="434343"/>
              </a:buClr>
              <a:buSzPct val="100000"/>
              <a:buChar char="●"/>
              <a:defRPr sz="2200">
                <a:solidFill>
                  <a:srgbClr val="434343"/>
                </a:solidFill>
              </a:defRPr>
            </a:lvl4pPr>
            <a:lvl5pPr lvl="4">
              <a:spcBef>
                <a:spcPts val="0"/>
              </a:spcBef>
              <a:buClr>
                <a:srgbClr val="434343"/>
              </a:buClr>
              <a:buSzPct val="100000"/>
              <a:buChar char="○"/>
              <a:defRPr sz="2200">
                <a:solidFill>
                  <a:srgbClr val="434343"/>
                </a:solidFill>
              </a:defRPr>
            </a:lvl5pPr>
            <a:lvl6pPr lvl="5">
              <a:spcBef>
                <a:spcPts val="0"/>
              </a:spcBef>
              <a:buClr>
                <a:srgbClr val="434343"/>
              </a:buClr>
              <a:buSzPct val="100000"/>
              <a:buChar char="■"/>
              <a:defRPr sz="2000">
                <a:solidFill>
                  <a:srgbClr val="434343"/>
                </a:solidFill>
              </a:defRPr>
            </a:lvl6pPr>
            <a:lvl7pPr lvl="6">
              <a:spcBef>
                <a:spcPts val="0"/>
              </a:spcBef>
              <a:buClr>
                <a:srgbClr val="434343"/>
              </a:buClr>
              <a:buSzPct val="100000"/>
              <a:buChar char="●"/>
              <a:defRPr sz="2000">
                <a:solidFill>
                  <a:srgbClr val="434343"/>
                </a:solidFill>
              </a:defRPr>
            </a:lvl7pPr>
            <a:lvl8pPr lvl="7">
              <a:spcBef>
                <a:spcPts val="0"/>
              </a:spcBef>
              <a:buClr>
                <a:srgbClr val="434343"/>
              </a:buClr>
              <a:buSzPct val="100000"/>
              <a:buChar char="○"/>
              <a:defRPr sz="2000">
                <a:solidFill>
                  <a:srgbClr val="434343"/>
                </a:solidFill>
              </a:defRPr>
            </a:lvl8pPr>
            <a:lvl9pPr lvl="8">
              <a:spcBef>
                <a:spcPts val="0"/>
              </a:spcBef>
              <a:buClr>
                <a:srgbClr val="434343"/>
              </a:buClr>
              <a:buSzPct val="100000"/>
              <a:buChar char="■"/>
              <a:defRPr sz="2000">
                <a:solidFill>
                  <a:srgbClr val="434343"/>
                </a:solidFill>
              </a:defRPr>
            </a:lvl9pPr>
          </a:lstStyle>
          <a:p>
            <a:endParaRPr/>
          </a:p>
        </p:txBody>
      </p:sp>
      <p:sp>
        <p:nvSpPr>
          <p:cNvPr id="19" name="Shape 19"/>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3D85C6"/>
                </a:solidFill>
              </a:rPr>
              <a:t>‹#›</a:t>
            </a:fld>
            <a:endParaRPr lang="en">
              <a:solidFill>
                <a:srgbClr val="3D85C6"/>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Exercise Slide">
    <p:bg>
      <p:bgPr>
        <a:solidFill>
          <a:srgbClr val="6AA84F"/>
        </a:solidFill>
        <a:effectLst/>
      </p:bgPr>
    </p:bg>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buClr>
                <a:srgbClr val="FFFFFF"/>
              </a:buClr>
              <a:defRPr b="1">
                <a:solidFill>
                  <a:srgbClr val="FFFFFF"/>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2" name="Shape 22"/>
          <p:cNvSpPr txBox="1">
            <a:spLocks noGrp="1"/>
          </p:cNvSpPr>
          <p:nvPr>
            <p:ph type="body" idx="1"/>
          </p:nvPr>
        </p:nvSpPr>
        <p:spPr>
          <a:xfrm>
            <a:off x="311700" y="2003200"/>
            <a:ext cx="8520600" cy="4088700"/>
          </a:xfrm>
          <a:prstGeom prst="rect">
            <a:avLst/>
          </a:prstGeom>
        </p:spPr>
        <p:txBody>
          <a:bodyPr lIns="91425" tIns="91425" rIns="91425" bIns="91425" anchor="t" anchorCtr="0"/>
          <a:lstStyle>
            <a:lvl1pPr lvl="0" rtl="0">
              <a:spcBef>
                <a:spcPts val="0"/>
              </a:spcBef>
              <a:buClr>
                <a:srgbClr val="FFFFFF"/>
              </a:buClr>
              <a:buSzPct val="100000"/>
              <a:buChar char="●"/>
              <a:defRPr sz="2400">
                <a:solidFill>
                  <a:srgbClr val="FFFFFF"/>
                </a:solidFill>
              </a:defRPr>
            </a:lvl1pPr>
            <a:lvl2pPr lvl="1" rtl="0">
              <a:spcBef>
                <a:spcPts val="0"/>
              </a:spcBef>
              <a:buClr>
                <a:srgbClr val="FFFFFF"/>
              </a:buClr>
              <a:buSzPct val="100000"/>
              <a:buChar char="○"/>
              <a:defRPr sz="2400">
                <a:solidFill>
                  <a:srgbClr val="FFFFFF"/>
                </a:solidFill>
              </a:defRPr>
            </a:lvl2pPr>
            <a:lvl3pPr lvl="2" rtl="0">
              <a:spcBef>
                <a:spcPts val="0"/>
              </a:spcBef>
              <a:buClr>
                <a:srgbClr val="FFFFFF"/>
              </a:buClr>
              <a:buChar char="■"/>
              <a:defRPr>
                <a:solidFill>
                  <a:srgbClr val="FFFFFF"/>
                </a:solidFill>
              </a:defRPr>
            </a:lvl3pPr>
            <a:lvl4pPr lvl="3" rtl="0">
              <a:spcBef>
                <a:spcPts val="0"/>
              </a:spcBef>
              <a:buClr>
                <a:srgbClr val="FFFFFF"/>
              </a:buClr>
              <a:buChar char="●"/>
              <a:defRPr>
                <a:solidFill>
                  <a:srgbClr val="FFFFFF"/>
                </a:solidFill>
              </a:defRPr>
            </a:lvl4pPr>
            <a:lvl5pPr lvl="4" rtl="0">
              <a:spcBef>
                <a:spcPts val="0"/>
              </a:spcBef>
              <a:buClr>
                <a:srgbClr val="FFFFFF"/>
              </a:buClr>
              <a:buChar char="○"/>
              <a:defRPr>
                <a:solidFill>
                  <a:srgbClr val="FFFFFF"/>
                </a:solidFill>
              </a:defRPr>
            </a:lvl5pPr>
            <a:lvl6pPr lvl="5" rtl="0">
              <a:spcBef>
                <a:spcPts val="0"/>
              </a:spcBef>
              <a:buClr>
                <a:srgbClr val="FFFFFF"/>
              </a:buClr>
              <a:buChar char="■"/>
              <a:defRPr>
                <a:solidFill>
                  <a:srgbClr val="FFFFFF"/>
                </a:solidFill>
              </a:defRPr>
            </a:lvl6pPr>
            <a:lvl7pPr lvl="6" rtl="0">
              <a:spcBef>
                <a:spcPts val="0"/>
              </a:spcBef>
              <a:buClr>
                <a:srgbClr val="FFFFFF"/>
              </a:buClr>
              <a:buChar char="●"/>
              <a:defRPr>
                <a:solidFill>
                  <a:srgbClr val="FFFFFF"/>
                </a:solidFill>
              </a:defRPr>
            </a:lvl7pPr>
            <a:lvl8pPr lvl="7" rtl="0">
              <a:spcBef>
                <a:spcPts val="0"/>
              </a:spcBef>
              <a:buClr>
                <a:srgbClr val="FFFFFF"/>
              </a:buClr>
              <a:buChar char="○"/>
              <a:defRPr>
                <a:solidFill>
                  <a:srgbClr val="FFFFFF"/>
                </a:solidFill>
              </a:defRPr>
            </a:lvl8pPr>
            <a:lvl9pPr lvl="8" rtl="0">
              <a:spcBef>
                <a:spcPts val="0"/>
              </a:spcBef>
              <a:buClr>
                <a:srgbClr val="FFFFFF"/>
              </a:buClr>
              <a:buChar char="■"/>
              <a:defRPr>
                <a:solidFill>
                  <a:srgbClr val="FFFFFF"/>
                </a:solidFill>
              </a:defRPr>
            </a:lvl9pPr>
          </a:lstStyle>
          <a:p>
            <a:endParaRPr/>
          </a:p>
        </p:txBody>
      </p:sp>
      <p:sp>
        <p:nvSpPr>
          <p:cNvPr id="23" name="Shape 23"/>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a:t>
            </a:fld>
            <a:endParaRPr lang="en">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Goals Slide">
    <p:bg>
      <p:bgPr>
        <a:solidFill>
          <a:srgbClr val="434343"/>
        </a:solidFill>
        <a:effectLst/>
      </p:bgPr>
    </p:bg>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rtl="0">
              <a:spcBef>
                <a:spcPts val="0"/>
              </a:spcBef>
              <a:buClr>
                <a:srgbClr val="6AA84F"/>
              </a:buClr>
              <a:defRPr b="1">
                <a:solidFill>
                  <a:srgbClr val="6AA84F"/>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6" name="Shape 26"/>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rtl="0">
              <a:spcBef>
                <a:spcPts val="0"/>
              </a:spcBef>
              <a:buClr>
                <a:srgbClr val="FFFFFF"/>
              </a:buClr>
              <a:buChar char="●"/>
              <a:defRPr>
                <a:solidFill>
                  <a:srgbClr val="FFFFFF"/>
                </a:solidFill>
              </a:defRPr>
            </a:lvl1pPr>
            <a:lvl2pPr lvl="1" rtl="0">
              <a:spcBef>
                <a:spcPts val="0"/>
              </a:spcBef>
              <a:buClr>
                <a:srgbClr val="FFFFFF"/>
              </a:buClr>
              <a:buChar char="○"/>
              <a:defRPr>
                <a:solidFill>
                  <a:srgbClr val="FFFFFF"/>
                </a:solidFill>
              </a:defRPr>
            </a:lvl2pPr>
            <a:lvl3pPr lvl="2" rtl="0">
              <a:spcBef>
                <a:spcPts val="0"/>
              </a:spcBef>
              <a:buClr>
                <a:srgbClr val="FFFFFF"/>
              </a:buClr>
              <a:buChar char="■"/>
              <a:defRPr>
                <a:solidFill>
                  <a:srgbClr val="FFFFFF"/>
                </a:solidFill>
              </a:defRPr>
            </a:lvl3pPr>
            <a:lvl4pPr lvl="3" rtl="0">
              <a:spcBef>
                <a:spcPts val="0"/>
              </a:spcBef>
              <a:buClr>
                <a:srgbClr val="FFFFFF"/>
              </a:buClr>
              <a:buChar char="●"/>
              <a:defRPr>
                <a:solidFill>
                  <a:srgbClr val="FFFFFF"/>
                </a:solidFill>
              </a:defRPr>
            </a:lvl4pPr>
            <a:lvl5pPr lvl="4" rtl="0">
              <a:spcBef>
                <a:spcPts val="0"/>
              </a:spcBef>
              <a:buClr>
                <a:srgbClr val="FFFFFF"/>
              </a:buClr>
              <a:buChar char="○"/>
              <a:defRPr>
                <a:solidFill>
                  <a:srgbClr val="FFFFFF"/>
                </a:solidFill>
              </a:defRPr>
            </a:lvl5pPr>
            <a:lvl6pPr lvl="5" rtl="0">
              <a:spcBef>
                <a:spcPts val="0"/>
              </a:spcBef>
              <a:buClr>
                <a:srgbClr val="FFFFFF"/>
              </a:buClr>
              <a:buChar char="■"/>
              <a:defRPr>
                <a:solidFill>
                  <a:srgbClr val="FFFFFF"/>
                </a:solidFill>
              </a:defRPr>
            </a:lvl6pPr>
            <a:lvl7pPr lvl="6" rtl="0">
              <a:spcBef>
                <a:spcPts val="0"/>
              </a:spcBef>
              <a:buClr>
                <a:srgbClr val="FFFFFF"/>
              </a:buClr>
              <a:buChar char="●"/>
              <a:defRPr>
                <a:solidFill>
                  <a:srgbClr val="FFFFFF"/>
                </a:solidFill>
              </a:defRPr>
            </a:lvl7pPr>
            <a:lvl8pPr lvl="7" rtl="0">
              <a:spcBef>
                <a:spcPts val="0"/>
              </a:spcBef>
              <a:buClr>
                <a:srgbClr val="FFFFFF"/>
              </a:buClr>
              <a:buChar char="○"/>
              <a:defRPr>
                <a:solidFill>
                  <a:srgbClr val="FFFFFF"/>
                </a:solidFill>
              </a:defRPr>
            </a:lvl8pPr>
            <a:lvl9pPr lvl="8" rtl="0">
              <a:spcBef>
                <a:spcPts val="0"/>
              </a:spcBef>
              <a:buClr>
                <a:srgbClr val="FFFFFF"/>
              </a:buClr>
              <a:buChar char="■"/>
              <a:defRPr>
                <a:solidFill>
                  <a:srgbClr val="FFFFFF"/>
                </a:solidFill>
              </a:defRPr>
            </a:lvl9pPr>
          </a:lstStyle>
          <a:p>
            <a:endParaRPr/>
          </a:p>
        </p:txBody>
      </p:sp>
      <p:sp>
        <p:nvSpPr>
          <p:cNvPr id="27" name="Shape 27"/>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a:t>
            </a:fld>
            <a:endParaRPr lang="en">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txBox="1">
            <a:spLocks noGrp="1"/>
          </p:cNvSpPr>
          <p:nvPr>
            <p:ph type="body" idx="1"/>
          </p:nvPr>
        </p:nvSpPr>
        <p:spPr>
          <a:xfrm>
            <a:off x="311700" y="1536633"/>
            <a:ext cx="3999900" cy="4555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body" idx="2"/>
          </p:nvPr>
        </p:nvSpPr>
        <p:spPr>
          <a:xfrm>
            <a:off x="4832400" y="1536633"/>
            <a:ext cx="3999900" cy="4555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2" name="Shape 3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311700" y="593366"/>
            <a:ext cx="8520600" cy="7635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5" name="Shape 3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311700" y="740800"/>
            <a:ext cx="2808000" cy="1007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8" name="Shape 38"/>
          <p:cNvSpPr txBox="1">
            <a:spLocks noGrp="1"/>
          </p:cNvSpPr>
          <p:nvPr>
            <p:ph type="body" idx="1"/>
          </p:nvPr>
        </p:nvSpPr>
        <p:spPr>
          <a:xfrm>
            <a:off x="311700" y="1852800"/>
            <a:ext cx="2808000" cy="42393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9" name="Shape 39"/>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Main point">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90250" y="600200"/>
            <a:ext cx="6367800" cy="54543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42" name="Shape 4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2" Type="http://schemas.openxmlformats.org/officeDocument/2006/relationships/slideLayout" Target="../slideLayouts/slideLayout25.xml"/><Relationship Id="rId13" Type="http://schemas.openxmlformats.org/officeDocument/2006/relationships/slideLayout" Target="../slideLayouts/slideLayout26.xml"/><Relationship Id="rId14" Type="http://schemas.openxmlformats.org/officeDocument/2006/relationships/theme" Target="../theme/theme2.xml"/><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 Id="rId9" Type="http://schemas.openxmlformats.org/officeDocument/2006/relationships/slideLayout" Target="../slideLayouts/slideLayout22.xml"/><Relationship Id="rId10"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593366"/>
            <a:ext cx="8520600" cy="7635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536633"/>
            <a:ext cx="8520600" cy="45552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lt2"/>
              </a:buClr>
              <a:buSzPct val="100000"/>
              <a:defRPr sz="1800">
                <a:solidFill>
                  <a:schemeClr val="lt2"/>
                </a:solidFill>
              </a:defRPr>
            </a:lvl1pPr>
            <a:lvl2pPr lvl="1">
              <a:lnSpc>
                <a:spcPct val="115000"/>
              </a:lnSpc>
              <a:spcBef>
                <a:spcPts val="0"/>
              </a:spcBef>
              <a:spcAft>
                <a:spcPts val="1600"/>
              </a:spcAft>
              <a:buClr>
                <a:schemeClr val="lt2"/>
              </a:buClr>
              <a:defRPr>
                <a:solidFill>
                  <a:schemeClr val="lt2"/>
                </a:solidFill>
              </a:defRPr>
            </a:lvl2pPr>
            <a:lvl3pPr lvl="2">
              <a:lnSpc>
                <a:spcPct val="115000"/>
              </a:lnSpc>
              <a:spcBef>
                <a:spcPts val="0"/>
              </a:spcBef>
              <a:spcAft>
                <a:spcPts val="1600"/>
              </a:spcAft>
              <a:buClr>
                <a:schemeClr val="lt2"/>
              </a:buClr>
              <a:defRPr>
                <a:solidFill>
                  <a:schemeClr val="lt2"/>
                </a:solidFill>
              </a:defRPr>
            </a:lvl3pPr>
            <a:lvl4pPr lvl="3">
              <a:lnSpc>
                <a:spcPct val="115000"/>
              </a:lnSpc>
              <a:spcBef>
                <a:spcPts val="0"/>
              </a:spcBef>
              <a:spcAft>
                <a:spcPts val="1600"/>
              </a:spcAft>
              <a:buClr>
                <a:schemeClr val="lt2"/>
              </a:buClr>
              <a:defRPr>
                <a:solidFill>
                  <a:schemeClr val="lt2"/>
                </a:solidFill>
              </a:defRPr>
            </a:lvl4pPr>
            <a:lvl5pPr lvl="4">
              <a:lnSpc>
                <a:spcPct val="115000"/>
              </a:lnSpc>
              <a:spcBef>
                <a:spcPts val="0"/>
              </a:spcBef>
              <a:spcAft>
                <a:spcPts val="1600"/>
              </a:spcAft>
              <a:buClr>
                <a:schemeClr val="lt2"/>
              </a:buClr>
              <a:defRPr>
                <a:solidFill>
                  <a:schemeClr val="lt2"/>
                </a:solidFill>
              </a:defRPr>
            </a:lvl5pPr>
            <a:lvl6pPr lvl="5">
              <a:lnSpc>
                <a:spcPct val="115000"/>
              </a:lnSpc>
              <a:spcBef>
                <a:spcPts val="0"/>
              </a:spcBef>
              <a:spcAft>
                <a:spcPts val="1600"/>
              </a:spcAft>
              <a:buClr>
                <a:schemeClr val="lt2"/>
              </a:buClr>
              <a:defRPr>
                <a:solidFill>
                  <a:schemeClr val="lt2"/>
                </a:solidFill>
              </a:defRPr>
            </a:lvl6pPr>
            <a:lvl7pPr lvl="6">
              <a:lnSpc>
                <a:spcPct val="115000"/>
              </a:lnSpc>
              <a:spcBef>
                <a:spcPts val="0"/>
              </a:spcBef>
              <a:spcAft>
                <a:spcPts val="1600"/>
              </a:spcAft>
              <a:buClr>
                <a:schemeClr val="lt2"/>
              </a:buClr>
              <a:defRPr>
                <a:solidFill>
                  <a:schemeClr val="lt2"/>
                </a:solidFill>
              </a:defRPr>
            </a:lvl7pPr>
            <a:lvl8pPr lvl="7">
              <a:lnSpc>
                <a:spcPct val="115000"/>
              </a:lnSpc>
              <a:spcBef>
                <a:spcPts val="0"/>
              </a:spcBef>
              <a:spcAft>
                <a:spcPts val="1600"/>
              </a:spcAft>
              <a:buClr>
                <a:schemeClr val="lt2"/>
              </a:buClr>
              <a:defRPr>
                <a:solidFill>
                  <a:schemeClr val="lt2"/>
                </a:solidFill>
              </a:defRPr>
            </a:lvl8pPr>
            <a:lvl9pPr lvl="8">
              <a:lnSpc>
                <a:spcPct val="115000"/>
              </a:lnSpc>
              <a:spcBef>
                <a:spcPts val="0"/>
              </a:spcBef>
              <a:spcAft>
                <a:spcPts val="1600"/>
              </a:spcAft>
              <a:buClr>
                <a:schemeClr val="lt2"/>
              </a:buClr>
              <a:defRPr>
                <a:solidFill>
                  <a:schemeClr val="lt2"/>
                </a:solidFill>
              </a:defRPr>
            </a:lvl9pPr>
          </a:lstStyle>
          <a:p>
            <a:endParaRPr/>
          </a:p>
        </p:txBody>
      </p:sp>
      <p:sp>
        <p:nvSpPr>
          <p:cNvPr id="8" name="Shape 8"/>
          <p:cNvSpPr txBox="1">
            <a:spLocks noGrp="1"/>
          </p:cNvSpPr>
          <p:nvPr>
            <p:ph type="sldNum" idx="12"/>
          </p:nvPr>
        </p:nvSpPr>
        <p:spPr>
          <a:xfrm>
            <a:off x="8472457" y="6217622"/>
            <a:ext cx="548700" cy="5247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lt2"/>
                </a:solidFill>
              </a:rPr>
              <a:t>‹#›</a:t>
            </a:fld>
            <a:endParaRPr lang="en" sz="1000">
              <a:solidFill>
                <a:schemeClr val="lt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311700" y="593366"/>
            <a:ext cx="8520600" cy="763500"/>
          </a:xfrm>
          <a:prstGeom prst="rect">
            <a:avLst/>
          </a:prstGeom>
          <a:noFill/>
          <a:ln>
            <a:noFill/>
          </a:ln>
        </p:spPr>
        <p:txBody>
          <a:bodyPr lIns="91425" tIns="91425" rIns="91425" bIns="91425" anchor="t" anchorCtr="0"/>
          <a:lstStyle>
            <a:lvl1pPr lvl="0" rtl="0">
              <a:spcBef>
                <a:spcPts val="0"/>
              </a:spcBef>
              <a:buClr>
                <a:schemeClr val="dk1"/>
              </a:buClr>
              <a:buSzPct val="100000"/>
              <a:buNone/>
              <a:defRPr sz="2800">
                <a:solidFill>
                  <a:schemeClr val="dk1"/>
                </a:solidFill>
              </a:defRPr>
            </a:lvl1pPr>
            <a:lvl2pPr lvl="1" rtl="0">
              <a:spcBef>
                <a:spcPts val="0"/>
              </a:spcBef>
              <a:buClr>
                <a:schemeClr val="dk1"/>
              </a:buClr>
              <a:buSzPct val="100000"/>
              <a:buNone/>
              <a:defRPr sz="2800">
                <a:solidFill>
                  <a:schemeClr val="dk1"/>
                </a:solidFill>
              </a:defRPr>
            </a:lvl2pPr>
            <a:lvl3pPr lvl="2" rtl="0">
              <a:spcBef>
                <a:spcPts val="0"/>
              </a:spcBef>
              <a:buClr>
                <a:schemeClr val="dk1"/>
              </a:buClr>
              <a:buSzPct val="100000"/>
              <a:buNone/>
              <a:defRPr sz="2800">
                <a:solidFill>
                  <a:schemeClr val="dk1"/>
                </a:solidFill>
              </a:defRPr>
            </a:lvl3pPr>
            <a:lvl4pPr lvl="3" rtl="0">
              <a:spcBef>
                <a:spcPts val="0"/>
              </a:spcBef>
              <a:buClr>
                <a:schemeClr val="dk1"/>
              </a:buClr>
              <a:buSzPct val="100000"/>
              <a:buNone/>
              <a:defRPr sz="2800">
                <a:solidFill>
                  <a:schemeClr val="dk1"/>
                </a:solidFill>
              </a:defRPr>
            </a:lvl4pPr>
            <a:lvl5pPr lvl="4" rtl="0">
              <a:spcBef>
                <a:spcPts val="0"/>
              </a:spcBef>
              <a:buClr>
                <a:schemeClr val="dk1"/>
              </a:buClr>
              <a:buSzPct val="100000"/>
              <a:buNone/>
              <a:defRPr sz="2800">
                <a:solidFill>
                  <a:schemeClr val="dk1"/>
                </a:solidFill>
              </a:defRPr>
            </a:lvl5pPr>
            <a:lvl6pPr lvl="5" rtl="0">
              <a:spcBef>
                <a:spcPts val="0"/>
              </a:spcBef>
              <a:buClr>
                <a:schemeClr val="dk1"/>
              </a:buClr>
              <a:buSzPct val="100000"/>
              <a:buNone/>
              <a:defRPr sz="2800">
                <a:solidFill>
                  <a:schemeClr val="dk1"/>
                </a:solidFill>
              </a:defRPr>
            </a:lvl6pPr>
            <a:lvl7pPr lvl="6" rtl="0">
              <a:spcBef>
                <a:spcPts val="0"/>
              </a:spcBef>
              <a:buClr>
                <a:schemeClr val="dk1"/>
              </a:buClr>
              <a:buSzPct val="100000"/>
              <a:buNone/>
              <a:defRPr sz="2800">
                <a:solidFill>
                  <a:schemeClr val="dk1"/>
                </a:solidFill>
              </a:defRPr>
            </a:lvl7pPr>
            <a:lvl8pPr lvl="7" rtl="0">
              <a:spcBef>
                <a:spcPts val="0"/>
              </a:spcBef>
              <a:buClr>
                <a:schemeClr val="dk1"/>
              </a:buClr>
              <a:buSzPct val="100000"/>
              <a:buNone/>
              <a:defRPr sz="2800">
                <a:solidFill>
                  <a:schemeClr val="dk1"/>
                </a:solidFill>
              </a:defRPr>
            </a:lvl8pPr>
            <a:lvl9pPr lvl="8" rtl="0">
              <a:spcBef>
                <a:spcPts val="0"/>
              </a:spcBef>
              <a:buClr>
                <a:schemeClr val="dk1"/>
              </a:buClr>
              <a:buSzPct val="100000"/>
              <a:buNone/>
              <a:defRPr sz="2800">
                <a:solidFill>
                  <a:schemeClr val="dk1"/>
                </a:solidFill>
              </a:defRPr>
            </a:lvl9pPr>
          </a:lstStyle>
          <a:p>
            <a:endParaRPr/>
          </a:p>
        </p:txBody>
      </p:sp>
      <p:sp>
        <p:nvSpPr>
          <p:cNvPr id="60" name="Shape 60"/>
          <p:cNvSpPr txBox="1">
            <a:spLocks noGrp="1"/>
          </p:cNvSpPr>
          <p:nvPr>
            <p:ph type="body" idx="1"/>
          </p:nvPr>
        </p:nvSpPr>
        <p:spPr>
          <a:xfrm>
            <a:off x="311700" y="1536633"/>
            <a:ext cx="8520600" cy="4555200"/>
          </a:xfrm>
          <a:prstGeom prst="rect">
            <a:avLst/>
          </a:prstGeom>
          <a:noFill/>
          <a:ln>
            <a:noFill/>
          </a:ln>
        </p:spPr>
        <p:txBody>
          <a:bodyPr lIns="91425" tIns="91425" rIns="91425" bIns="91425" anchor="t" anchorCtr="0"/>
          <a:lstStyle>
            <a:lvl1pPr lvl="0" rtl="0">
              <a:lnSpc>
                <a:spcPct val="115000"/>
              </a:lnSpc>
              <a:spcBef>
                <a:spcPts val="0"/>
              </a:spcBef>
              <a:spcAft>
                <a:spcPts val="1600"/>
              </a:spcAft>
              <a:buClr>
                <a:schemeClr val="lt2"/>
              </a:buClr>
              <a:buSzPct val="100000"/>
              <a:defRPr sz="1800">
                <a:solidFill>
                  <a:schemeClr val="lt2"/>
                </a:solidFill>
              </a:defRPr>
            </a:lvl1pPr>
            <a:lvl2pPr lvl="1" rtl="0">
              <a:lnSpc>
                <a:spcPct val="115000"/>
              </a:lnSpc>
              <a:spcBef>
                <a:spcPts val="0"/>
              </a:spcBef>
              <a:spcAft>
                <a:spcPts val="1600"/>
              </a:spcAft>
              <a:buClr>
                <a:schemeClr val="lt2"/>
              </a:buClr>
              <a:defRPr>
                <a:solidFill>
                  <a:schemeClr val="lt2"/>
                </a:solidFill>
              </a:defRPr>
            </a:lvl2pPr>
            <a:lvl3pPr lvl="2" rtl="0">
              <a:lnSpc>
                <a:spcPct val="115000"/>
              </a:lnSpc>
              <a:spcBef>
                <a:spcPts val="0"/>
              </a:spcBef>
              <a:spcAft>
                <a:spcPts val="1600"/>
              </a:spcAft>
              <a:buClr>
                <a:schemeClr val="lt2"/>
              </a:buClr>
              <a:defRPr>
                <a:solidFill>
                  <a:schemeClr val="lt2"/>
                </a:solidFill>
              </a:defRPr>
            </a:lvl3pPr>
            <a:lvl4pPr lvl="3" rtl="0">
              <a:lnSpc>
                <a:spcPct val="115000"/>
              </a:lnSpc>
              <a:spcBef>
                <a:spcPts val="0"/>
              </a:spcBef>
              <a:spcAft>
                <a:spcPts val="1600"/>
              </a:spcAft>
              <a:buClr>
                <a:schemeClr val="lt2"/>
              </a:buClr>
              <a:defRPr>
                <a:solidFill>
                  <a:schemeClr val="lt2"/>
                </a:solidFill>
              </a:defRPr>
            </a:lvl4pPr>
            <a:lvl5pPr lvl="4" rtl="0">
              <a:lnSpc>
                <a:spcPct val="115000"/>
              </a:lnSpc>
              <a:spcBef>
                <a:spcPts val="0"/>
              </a:spcBef>
              <a:spcAft>
                <a:spcPts val="1600"/>
              </a:spcAft>
              <a:buClr>
                <a:schemeClr val="lt2"/>
              </a:buClr>
              <a:defRPr>
                <a:solidFill>
                  <a:schemeClr val="lt2"/>
                </a:solidFill>
              </a:defRPr>
            </a:lvl5pPr>
            <a:lvl6pPr lvl="5" rtl="0">
              <a:lnSpc>
                <a:spcPct val="115000"/>
              </a:lnSpc>
              <a:spcBef>
                <a:spcPts val="0"/>
              </a:spcBef>
              <a:spcAft>
                <a:spcPts val="1600"/>
              </a:spcAft>
              <a:buClr>
                <a:schemeClr val="lt2"/>
              </a:buClr>
              <a:defRPr>
                <a:solidFill>
                  <a:schemeClr val="lt2"/>
                </a:solidFill>
              </a:defRPr>
            </a:lvl6pPr>
            <a:lvl7pPr lvl="6" rtl="0">
              <a:lnSpc>
                <a:spcPct val="115000"/>
              </a:lnSpc>
              <a:spcBef>
                <a:spcPts val="0"/>
              </a:spcBef>
              <a:spcAft>
                <a:spcPts val="1600"/>
              </a:spcAft>
              <a:buClr>
                <a:schemeClr val="lt2"/>
              </a:buClr>
              <a:defRPr>
                <a:solidFill>
                  <a:schemeClr val="lt2"/>
                </a:solidFill>
              </a:defRPr>
            </a:lvl7pPr>
            <a:lvl8pPr lvl="7" rtl="0">
              <a:lnSpc>
                <a:spcPct val="115000"/>
              </a:lnSpc>
              <a:spcBef>
                <a:spcPts val="0"/>
              </a:spcBef>
              <a:spcAft>
                <a:spcPts val="1600"/>
              </a:spcAft>
              <a:buClr>
                <a:schemeClr val="lt2"/>
              </a:buClr>
              <a:defRPr>
                <a:solidFill>
                  <a:schemeClr val="lt2"/>
                </a:solidFill>
              </a:defRPr>
            </a:lvl8pPr>
            <a:lvl9pPr lvl="8" rtl="0">
              <a:lnSpc>
                <a:spcPct val="115000"/>
              </a:lnSpc>
              <a:spcBef>
                <a:spcPts val="0"/>
              </a:spcBef>
              <a:spcAft>
                <a:spcPts val="1600"/>
              </a:spcAft>
              <a:buClr>
                <a:schemeClr val="lt2"/>
              </a:buClr>
              <a:defRPr>
                <a:solidFill>
                  <a:schemeClr val="lt2"/>
                </a:solidFill>
              </a:defRPr>
            </a:lvl9pPr>
          </a:lstStyle>
          <a:p>
            <a:endParaRPr/>
          </a:p>
        </p:txBody>
      </p:sp>
      <p:sp>
        <p:nvSpPr>
          <p:cNvPr id="61" name="Shape 61"/>
          <p:cNvSpPr txBox="1">
            <a:spLocks noGrp="1"/>
          </p:cNvSpPr>
          <p:nvPr>
            <p:ph type="sldNum" idx="12"/>
          </p:nvPr>
        </p:nvSpPr>
        <p:spPr>
          <a:xfrm>
            <a:off x="8472457" y="6217622"/>
            <a:ext cx="548700" cy="524700"/>
          </a:xfrm>
          <a:prstGeom prst="rect">
            <a:avLst/>
          </a:prstGeom>
          <a:noFill/>
          <a:ln>
            <a:noFill/>
          </a:ln>
        </p:spPr>
        <p:txBody>
          <a:bodyPr lIns="91425" tIns="91425" rIns="91425" bIns="91425" anchor="ctr" anchorCtr="0">
            <a:noAutofit/>
          </a:bodyPr>
          <a:lstStyle/>
          <a:p>
            <a:pPr lvl="0" algn="r" rtl="0">
              <a:spcBef>
                <a:spcPts val="0"/>
              </a:spcBef>
              <a:buNone/>
            </a:pPr>
            <a:fld id="{00000000-1234-1234-1234-123412341234}" type="slidenum">
              <a:rPr lang="en" sz="1000">
                <a:solidFill>
                  <a:schemeClr val="lt2"/>
                </a:solidFill>
              </a:rPr>
              <a:t>‹#›</a:t>
            </a:fld>
            <a:endParaRPr lang="en" sz="1000">
              <a:solidFill>
                <a:schemeClr val="lt2"/>
              </a:solidFill>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4" Type="http://schemas.openxmlformats.org/officeDocument/2006/relationships/image" Target="../media/image1.tif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5394"/>
        </a:solidFill>
        <a:effectLst/>
      </p:bgPr>
    </p:bg>
    <p:spTree>
      <p:nvGrpSpPr>
        <p:cNvPr id="1" name="Shape 114"/>
        <p:cNvGrpSpPr/>
        <p:nvPr/>
      </p:nvGrpSpPr>
      <p:grpSpPr>
        <a:xfrm>
          <a:off x="0" y="0"/>
          <a:ext cx="0" cy="0"/>
          <a:chOff x="0" y="0"/>
          <a:chExt cx="0" cy="0"/>
        </a:xfrm>
      </p:grpSpPr>
      <p:sp>
        <p:nvSpPr>
          <p:cNvPr id="115" name="Shape 115"/>
          <p:cNvSpPr txBox="1">
            <a:spLocks noGrp="1"/>
          </p:cNvSpPr>
          <p:nvPr>
            <p:ph type="ctrTitle"/>
          </p:nvPr>
        </p:nvSpPr>
        <p:spPr>
          <a:xfrm>
            <a:off x="311708" y="992766"/>
            <a:ext cx="8520600" cy="2736900"/>
          </a:xfrm>
          <a:prstGeom prst="rect">
            <a:avLst/>
          </a:prstGeom>
        </p:spPr>
        <p:txBody>
          <a:bodyPr lIns="91425" tIns="91425" rIns="91425" bIns="91425" anchor="b" anchorCtr="0">
            <a:noAutofit/>
          </a:bodyPr>
          <a:lstStyle/>
          <a:p>
            <a:pPr lvl="0">
              <a:spcBef>
                <a:spcPts val="0"/>
              </a:spcBef>
              <a:buNone/>
            </a:pPr>
            <a:r>
              <a:rPr lang="en" b="1"/>
              <a:t>Module 3 — Preparing for Submission</a:t>
            </a:r>
          </a:p>
        </p:txBody>
      </p:sp>
      <p:sp>
        <p:nvSpPr>
          <p:cNvPr id="116" name="Shape 116"/>
          <p:cNvSpPr txBox="1">
            <a:spLocks noGrp="1"/>
          </p:cNvSpPr>
          <p:nvPr>
            <p:ph type="subTitle" idx="1"/>
          </p:nvPr>
        </p:nvSpPr>
        <p:spPr>
          <a:xfrm>
            <a:off x="311700" y="3778833"/>
            <a:ext cx="8520600" cy="1056900"/>
          </a:xfrm>
          <a:prstGeom prst="rect">
            <a:avLst/>
          </a:prstGeom>
        </p:spPr>
        <p:txBody>
          <a:bodyPr lIns="91425" tIns="91425" rIns="91425" bIns="91425" anchor="t" anchorCtr="0">
            <a:noAutofit/>
          </a:bodyPr>
          <a:lstStyle/>
          <a:p>
            <a:pPr lvl="0">
              <a:spcBef>
                <a:spcPts val="0"/>
              </a:spcBef>
              <a:buNone/>
            </a:pPr>
            <a:r>
              <a:rPr lang="en" b="1">
                <a:solidFill>
                  <a:srgbClr val="D9D9D9"/>
                </a:solidFill>
              </a:rPr>
              <a:t>Digital Preservation Workflow Curriculum</a:t>
            </a:r>
          </a:p>
        </p:txBody>
      </p:sp>
      <p:grpSp>
        <p:nvGrpSpPr>
          <p:cNvPr id="4" name="Group 3"/>
          <p:cNvGrpSpPr/>
          <p:nvPr/>
        </p:nvGrpSpPr>
        <p:grpSpPr>
          <a:xfrm>
            <a:off x="163601" y="5782289"/>
            <a:ext cx="2993127" cy="880039"/>
            <a:chOff x="163601" y="5782289"/>
            <a:chExt cx="2993127" cy="880039"/>
          </a:xfrm>
        </p:grpSpPr>
        <p:pic>
          <p:nvPicPr>
            <p:cNvPr id="5" name="Picture 4">
              <a:hlinkClick r:id="rId3"/>
            </p:cNvPr>
            <p:cNvPicPr>
              <a:picLocks noChangeAspect="1"/>
            </p:cNvPicPr>
            <p:nvPr/>
          </p:nvPicPr>
          <p:blipFill>
            <a:blip r:embed="rId4"/>
            <a:stretch>
              <a:fillRect/>
            </a:stretch>
          </p:blipFill>
          <p:spPr>
            <a:xfrm>
              <a:off x="235520" y="5782289"/>
              <a:ext cx="1559173" cy="545517"/>
            </a:xfrm>
            <a:prstGeom prst="rect">
              <a:avLst/>
            </a:prstGeom>
          </p:spPr>
        </p:pic>
        <p:sp>
          <p:nvSpPr>
            <p:cNvPr id="6" name="TextBox 5"/>
            <p:cNvSpPr txBox="1"/>
            <p:nvPr/>
          </p:nvSpPr>
          <p:spPr>
            <a:xfrm>
              <a:off x="163601" y="6354551"/>
              <a:ext cx="2993127" cy="307777"/>
            </a:xfrm>
            <a:prstGeom prst="rect">
              <a:avLst/>
            </a:prstGeom>
            <a:noFill/>
          </p:spPr>
          <p:txBody>
            <a:bodyPr wrap="none" rtlCol="0">
              <a:spAutoFit/>
            </a:bodyPr>
            <a:lstStyle/>
            <a:p>
              <a:r>
                <a:rPr lang="en-US" dirty="0" smtClean="0">
                  <a:solidFill>
                    <a:schemeClr val="tx1"/>
                  </a:solidFill>
                </a:rPr>
                <a:t>Digital Preservation Network (DPN)</a:t>
              </a:r>
              <a:endParaRPr lang="en-US" dirty="0">
                <a:solidFill>
                  <a:schemeClr val="tx1"/>
                </a:solidFil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a:spcBef>
                <a:spcPts val="0"/>
              </a:spcBef>
              <a:buNone/>
            </a:pPr>
            <a:r>
              <a:rPr lang="en"/>
              <a:t>What are some SIP class examples?</a:t>
            </a:r>
          </a:p>
          <a:p>
            <a:pPr lvl="0" rtl="0">
              <a:spcBef>
                <a:spcPts val="0"/>
              </a:spcBef>
              <a:buNone/>
            </a:pPr>
            <a:r>
              <a:rPr lang="en"/>
              <a:t>Hypothetical examples (1/3)</a:t>
            </a:r>
          </a:p>
          <a:p>
            <a:pPr lvl="0" rtl="0">
              <a:spcBef>
                <a:spcPts val="0"/>
              </a:spcBef>
              <a:buNone/>
            </a:pPr>
            <a:endParaRPr b="1">
              <a:solidFill>
                <a:srgbClr val="434343"/>
              </a:solidFill>
            </a:endParaRPr>
          </a:p>
        </p:txBody>
      </p:sp>
      <p:sp>
        <p:nvSpPr>
          <p:cNvPr id="197" name="Shape 197"/>
          <p:cNvSpPr txBox="1">
            <a:spLocks noGrp="1"/>
          </p:cNvSpPr>
          <p:nvPr>
            <p:ph type="body" idx="1"/>
          </p:nvPr>
        </p:nvSpPr>
        <p:spPr>
          <a:xfrm>
            <a:off x="311700" y="1719325"/>
            <a:ext cx="8520600" cy="4372500"/>
          </a:xfrm>
          <a:prstGeom prst="rect">
            <a:avLst/>
          </a:prstGeom>
        </p:spPr>
        <p:txBody>
          <a:bodyPr lIns="91425" tIns="91425" rIns="91425" bIns="91425" anchor="t" anchorCtr="0">
            <a:noAutofit/>
          </a:bodyPr>
          <a:lstStyle/>
          <a:p>
            <a:pPr lvl="0">
              <a:spcBef>
                <a:spcPts val="0"/>
              </a:spcBef>
              <a:buNone/>
            </a:pPr>
            <a:r>
              <a:rPr lang="en"/>
              <a:t>Born-digital content via institutional repository:</a:t>
            </a:r>
          </a:p>
          <a:p>
            <a:pPr marL="457200" lvl="0" indent="-228600" rtl="0">
              <a:spcBef>
                <a:spcPts val="0"/>
              </a:spcBef>
            </a:pPr>
            <a:r>
              <a:rPr lang="en"/>
              <a:t>Metadata requirements: title, author, date </a:t>
            </a:r>
            <a:br>
              <a:rPr lang="en"/>
            </a:br>
            <a:r>
              <a:rPr lang="en"/>
              <a:t>(Dublin Core .xml)</a:t>
            </a:r>
          </a:p>
          <a:p>
            <a:pPr marL="457200" lvl="0" indent="-228600" rtl="0">
              <a:spcBef>
                <a:spcPts val="0"/>
              </a:spcBef>
            </a:pPr>
            <a:r>
              <a:rPr lang="en"/>
              <a:t>Creative commons license (.txt)</a:t>
            </a:r>
          </a:p>
          <a:p>
            <a:pPr marL="457200" lvl="0" indent="-228600" rtl="0">
              <a:spcBef>
                <a:spcPts val="0"/>
              </a:spcBef>
            </a:pPr>
            <a:r>
              <a:rPr lang="en"/>
              <a:t>Publication file (.pdf, .docx, or .doc)</a:t>
            </a:r>
          </a:p>
          <a:p>
            <a:pPr marL="457200" lvl="0" indent="-228600" rtl="0">
              <a:spcBef>
                <a:spcPts val="0"/>
              </a:spcBef>
            </a:pPr>
            <a:r>
              <a:rPr lang="en"/>
              <a:t>Associated research data in sub-directory directory named “research-data” (any format)</a:t>
            </a: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198" name="Shape 19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10</a:t>
            </a:fld>
            <a:endParaRPr lang="en"/>
          </a:p>
        </p:txBody>
      </p:sp>
      <p:sp>
        <p:nvSpPr>
          <p:cNvPr id="199" name="Shape 199"/>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are some SIP class examples?</a:t>
            </a:r>
          </a:p>
          <a:p>
            <a:pPr lvl="0" rtl="0">
              <a:spcBef>
                <a:spcPts val="0"/>
              </a:spcBef>
              <a:buNone/>
            </a:pPr>
            <a:r>
              <a:rPr lang="en"/>
              <a:t>Hypothetical examples (2/3)</a:t>
            </a:r>
          </a:p>
          <a:p>
            <a:pPr lvl="0" rtl="0">
              <a:spcBef>
                <a:spcPts val="0"/>
              </a:spcBef>
              <a:buNone/>
            </a:pPr>
            <a:endParaRPr b="1">
              <a:solidFill>
                <a:srgbClr val="434343"/>
              </a:solidFill>
            </a:endParaRPr>
          </a:p>
        </p:txBody>
      </p:sp>
      <p:sp>
        <p:nvSpPr>
          <p:cNvPr id="205" name="Shape 205"/>
          <p:cNvSpPr txBox="1">
            <a:spLocks noGrp="1"/>
          </p:cNvSpPr>
          <p:nvPr>
            <p:ph type="body" idx="1"/>
          </p:nvPr>
        </p:nvSpPr>
        <p:spPr>
          <a:xfrm>
            <a:off x="311700" y="1719325"/>
            <a:ext cx="8520600" cy="4372500"/>
          </a:xfrm>
          <a:prstGeom prst="rect">
            <a:avLst/>
          </a:prstGeom>
        </p:spPr>
        <p:txBody>
          <a:bodyPr lIns="91425" tIns="91425" rIns="91425" bIns="91425" anchor="t" anchorCtr="0">
            <a:noAutofit/>
          </a:bodyPr>
          <a:lstStyle/>
          <a:p>
            <a:pPr lvl="0" rtl="0">
              <a:spcBef>
                <a:spcPts val="0"/>
              </a:spcBef>
              <a:buNone/>
            </a:pPr>
            <a:r>
              <a:rPr lang="en"/>
              <a:t>In-house image digitization:</a:t>
            </a:r>
          </a:p>
          <a:p>
            <a:pPr marL="457200" lvl="0" indent="-228600" rtl="0">
              <a:spcBef>
                <a:spcPts val="0"/>
              </a:spcBef>
            </a:pPr>
            <a:r>
              <a:rPr lang="en"/>
              <a:t>Metadata: METS file (.xml) listing all files and their relationships, with embedded MODS record</a:t>
            </a:r>
          </a:p>
          <a:p>
            <a:pPr marL="457200" lvl="0" indent="-228600" rtl="0">
              <a:spcBef>
                <a:spcPts val="0"/>
              </a:spcBef>
            </a:pPr>
            <a:r>
              <a:rPr lang="en"/>
              <a:t>Image files (TIFF) in sub-directory named “images”</a:t>
            </a:r>
          </a:p>
          <a:p>
            <a:pPr marL="457200" lvl="0" indent="-228600" rtl="0">
              <a:spcBef>
                <a:spcPts val="0"/>
              </a:spcBef>
            </a:pPr>
            <a:r>
              <a:rPr lang="en"/>
              <a:t>Checksum file (.md5) for each image file with same file name</a:t>
            </a: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206" name="Shape 206"/>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11</a:t>
            </a:fld>
            <a:endParaRPr lang="en"/>
          </a:p>
        </p:txBody>
      </p:sp>
      <p:sp>
        <p:nvSpPr>
          <p:cNvPr id="207" name="Shape 207"/>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are some SIP class examples?</a:t>
            </a:r>
          </a:p>
          <a:p>
            <a:pPr lvl="0" rtl="0">
              <a:spcBef>
                <a:spcPts val="0"/>
              </a:spcBef>
              <a:buNone/>
            </a:pPr>
            <a:r>
              <a:rPr lang="en"/>
              <a:t>Hypothetical examples (3/3)</a:t>
            </a:r>
          </a:p>
          <a:p>
            <a:pPr lvl="0" rtl="0">
              <a:spcBef>
                <a:spcPts val="0"/>
              </a:spcBef>
              <a:buNone/>
            </a:pPr>
            <a:endParaRPr b="1">
              <a:solidFill>
                <a:srgbClr val="434343"/>
              </a:solidFill>
            </a:endParaRPr>
          </a:p>
        </p:txBody>
      </p:sp>
      <p:sp>
        <p:nvSpPr>
          <p:cNvPr id="213" name="Shape 213"/>
          <p:cNvSpPr txBox="1">
            <a:spLocks noGrp="1"/>
          </p:cNvSpPr>
          <p:nvPr>
            <p:ph type="body" idx="1"/>
          </p:nvPr>
        </p:nvSpPr>
        <p:spPr>
          <a:xfrm>
            <a:off x="311700" y="1719325"/>
            <a:ext cx="8520600" cy="4372500"/>
          </a:xfrm>
          <a:prstGeom prst="rect">
            <a:avLst/>
          </a:prstGeom>
        </p:spPr>
        <p:txBody>
          <a:bodyPr lIns="91425" tIns="91425" rIns="91425" bIns="91425" anchor="t" anchorCtr="0">
            <a:noAutofit/>
          </a:bodyPr>
          <a:lstStyle/>
          <a:p>
            <a:pPr lvl="0" rtl="0">
              <a:spcBef>
                <a:spcPts val="0"/>
              </a:spcBef>
              <a:buNone/>
            </a:pPr>
            <a:r>
              <a:rPr lang="en"/>
              <a:t>Outsourced audiovisual digitization:</a:t>
            </a:r>
          </a:p>
          <a:p>
            <a:pPr marL="457200" lvl="0" indent="-228600" rtl="0">
              <a:spcBef>
                <a:spcPts val="0"/>
              </a:spcBef>
            </a:pPr>
            <a:r>
              <a:rPr lang="en"/>
              <a:t>Audio files (.wav, linear PCM encoding)</a:t>
            </a:r>
          </a:p>
          <a:p>
            <a:pPr marL="457200" lvl="0" indent="-228600" rtl="0">
              <a:spcBef>
                <a:spcPts val="0"/>
              </a:spcBef>
            </a:pPr>
            <a:r>
              <a:rPr lang="en"/>
              <a:t>Video files (.mov, v210 encoding)</a:t>
            </a:r>
          </a:p>
          <a:p>
            <a:pPr marL="457200" lvl="0" indent="-228600" rtl="0">
              <a:spcBef>
                <a:spcPts val="0"/>
              </a:spcBef>
            </a:pPr>
            <a:r>
              <a:rPr lang="en"/>
              <a:t>Digitization vendor report (provided template - .xlsx)</a:t>
            </a: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214" name="Shape 214"/>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12</a:t>
            </a:fld>
            <a:endParaRPr lang="en"/>
          </a:p>
        </p:txBody>
      </p:sp>
      <p:sp>
        <p:nvSpPr>
          <p:cNvPr id="215" name="Shape 215"/>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is a “good enough” SIP?</a:t>
            </a:r>
          </a:p>
          <a:p>
            <a:pPr lvl="0" rtl="0">
              <a:spcBef>
                <a:spcPts val="0"/>
              </a:spcBef>
              <a:buNone/>
            </a:pPr>
            <a:endParaRPr b="1">
              <a:solidFill>
                <a:srgbClr val="434343"/>
              </a:solidFill>
            </a:endParaRPr>
          </a:p>
        </p:txBody>
      </p:sp>
      <p:sp>
        <p:nvSpPr>
          <p:cNvPr id="221" name="Shape 221"/>
          <p:cNvSpPr txBox="1">
            <a:spLocks noGrp="1"/>
          </p:cNvSpPr>
          <p:nvPr>
            <p:ph type="body" idx="1"/>
          </p:nvPr>
        </p:nvSpPr>
        <p:spPr>
          <a:xfrm>
            <a:off x="311700" y="1535125"/>
            <a:ext cx="8520600" cy="4372500"/>
          </a:xfrm>
          <a:prstGeom prst="rect">
            <a:avLst/>
          </a:prstGeom>
        </p:spPr>
        <p:txBody>
          <a:bodyPr lIns="91425" tIns="91425" rIns="91425" bIns="91425" anchor="t" anchorCtr="0">
            <a:noAutofit/>
          </a:bodyPr>
          <a:lstStyle/>
          <a:p>
            <a:pPr lvl="0" rtl="0">
              <a:spcBef>
                <a:spcPts val="0"/>
              </a:spcBef>
              <a:buNone/>
            </a:pPr>
            <a:r>
              <a:rPr lang="en"/>
              <a:t>The only real criteria is that SIPs meet the requirements of the preservation environment.</a:t>
            </a:r>
          </a:p>
          <a:p>
            <a:pPr lvl="0">
              <a:spcBef>
                <a:spcPts val="0"/>
              </a:spcBef>
              <a:buNone/>
            </a:pPr>
            <a:r>
              <a:rPr lang="en"/>
              <a:t>In-house SIP requirements and classes are nice to have, but not necessary. They also don’t need to be perfect. </a:t>
            </a:r>
          </a:p>
          <a:p>
            <a:pPr lvl="0" rtl="0">
              <a:spcBef>
                <a:spcPts val="0"/>
              </a:spcBef>
              <a:spcAft>
                <a:spcPts val="0"/>
              </a:spcAft>
              <a:buNone/>
            </a:pPr>
            <a:r>
              <a:rPr lang="en"/>
              <a:t>Consider aligning SIP requirements and classes to preservation capabilities, e.g.,:</a:t>
            </a:r>
          </a:p>
          <a:p>
            <a:pPr marL="457200" lvl="0" indent="-342900" rtl="0">
              <a:spcBef>
                <a:spcPts val="0"/>
              </a:spcBef>
              <a:spcAft>
                <a:spcPts val="0"/>
              </a:spcAft>
              <a:buSzPct val="100000"/>
            </a:pPr>
            <a:r>
              <a:rPr lang="en" sz="1800"/>
              <a:t>What is required so that bit-level preservation of the content can be ensured?</a:t>
            </a:r>
          </a:p>
          <a:p>
            <a:pPr marL="457200" lvl="0" indent="-342900" rtl="0">
              <a:spcBef>
                <a:spcPts val="0"/>
              </a:spcBef>
              <a:spcAft>
                <a:spcPts val="0"/>
              </a:spcAft>
              <a:buSzPct val="100000"/>
            </a:pPr>
            <a:r>
              <a:rPr lang="en" sz="1800"/>
              <a:t>What is required so that the content can be independently identified?</a:t>
            </a:r>
          </a:p>
          <a:p>
            <a:pPr marL="457200" lvl="0" indent="-342900" rtl="0">
              <a:spcBef>
                <a:spcPts val="0"/>
              </a:spcBef>
              <a:spcAft>
                <a:spcPts val="0"/>
              </a:spcAft>
              <a:buSzPct val="100000"/>
            </a:pPr>
            <a:r>
              <a:rPr lang="en" sz="1800"/>
              <a:t>What is required to ensure that the content creator can understand the data?</a:t>
            </a:r>
          </a:p>
          <a:p>
            <a:pPr marL="457200" lvl="0" indent="-342900" rtl="0">
              <a:spcBef>
                <a:spcPts val="0"/>
              </a:spcBef>
              <a:spcAft>
                <a:spcPts val="0"/>
              </a:spcAft>
              <a:buSzPct val="100000"/>
            </a:pPr>
            <a:r>
              <a:rPr lang="en" sz="1800"/>
              <a:t>What is required to ensure that all future users can understand the data?</a:t>
            </a: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222" name="Shape 22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13</a:t>
            </a:fld>
            <a:endParaRPr lang="en"/>
          </a:p>
        </p:txBody>
      </p:sp>
      <p:sp>
        <p:nvSpPr>
          <p:cNvPr id="223" name="Shape 223"/>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How should internal SIP requirements be determined?</a:t>
            </a:r>
          </a:p>
          <a:p>
            <a:pPr lvl="0" rtl="0">
              <a:spcBef>
                <a:spcPts val="0"/>
              </a:spcBef>
              <a:buNone/>
            </a:pPr>
            <a:endParaRPr b="1">
              <a:solidFill>
                <a:srgbClr val="434343"/>
              </a:solidFill>
            </a:endParaRPr>
          </a:p>
        </p:txBody>
      </p:sp>
      <p:sp>
        <p:nvSpPr>
          <p:cNvPr id="229" name="Shape 229"/>
          <p:cNvSpPr txBox="1">
            <a:spLocks noGrp="1"/>
          </p:cNvSpPr>
          <p:nvPr>
            <p:ph type="body" idx="1"/>
          </p:nvPr>
        </p:nvSpPr>
        <p:spPr>
          <a:xfrm>
            <a:off x="311700" y="1800025"/>
            <a:ext cx="8520600" cy="4107600"/>
          </a:xfrm>
          <a:prstGeom prst="rect">
            <a:avLst/>
          </a:prstGeom>
        </p:spPr>
        <p:txBody>
          <a:bodyPr lIns="91425" tIns="91425" rIns="91425" bIns="91425" anchor="t" anchorCtr="0">
            <a:noAutofit/>
          </a:bodyPr>
          <a:lstStyle/>
          <a:p>
            <a:pPr lvl="0" rtl="0">
              <a:spcBef>
                <a:spcPts val="0"/>
              </a:spcBef>
              <a:spcAft>
                <a:spcPts val="1000"/>
              </a:spcAft>
              <a:buNone/>
            </a:pPr>
            <a:r>
              <a:rPr lang="en" sz="2200" b="1"/>
              <a:t>Involve stakeholders</a:t>
            </a:r>
            <a:r>
              <a:rPr lang="en" sz="2200"/>
              <a:t> who will have responsibilities in the SIP creation workflow (starting from the point of creation/digitization or acquisition). Align SIP requirements to existing processes as much as possible.</a:t>
            </a:r>
          </a:p>
          <a:p>
            <a:pPr lvl="0" rtl="0">
              <a:spcBef>
                <a:spcPts val="0"/>
              </a:spcBef>
              <a:spcAft>
                <a:spcPts val="1000"/>
              </a:spcAft>
              <a:buNone/>
            </a:pPr>
            <a:r>
              <a:rPr lang="en" sz="2200" b="1"/>
              <a:t>Look at what is realistic vs. ideal.</a:t>
            </a:r>
            <a:r>
              <a:rPr lang="en" sz="2200"/>
              <a:t> If creating METS files by hand is too cumbersome, could there be an easier guideline? Could their creation be automated? Is METS necessary for this content type?</a:t>
            </a:r>
          </a:p>
          <a:p>
            <a:pPr lvl="0" rtl="0">
              <a:spcBef>
                <a:spcPts val="0"/>
              </a:spcBef>
              <a:spcAft>
                <a:spcPts val="1000"/>
              </a:spcAft>
              <a:buNone/>
            </a:pPr>
            <a:r>
              <a:rPr lang="en" sz="2200" b="1"/>
              <a:t>Be flexible.</a:t>
            </a:r>
            <a:r>
              <a:rPr lang="en" sz="2200"/>
              <a:t> Keep in mind that new content may come in down the road that doesn’t fit the current requirements. Build in a review and update process.</a:t>
            </a: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230" name="Shape 230"/>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14</a:t>
            </a:fld>
            <a:endParaRPr lang="en"/>
          </a:p>
        </p:txBody>
      </p:sp>
      <p:sp>
        <p:nvSpPr>
          <p:cNvPr id="231" name="Shape 231"/>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Bottleneck check!</a:t>
            </a:r>
          </a:p>
          <a:p>
            <a:pPr lvl="0" rtl="0">
              <a:spcBef>
                <a:spcPts val="0"/>
              </a:spcBef>
              <a:buNone/>
            </a:pPr>
            <a:endParaRPr b="1">
              <a:solidFill>
                <a:srgbClr val="434343"/>
              </a:solidFill>
            </a:endParaRPr>
          </a:p>
        </p:txBody>
      </p:sp>
      <p:sp>
        <p:nvSpPr>
          <p:cNvPr id="237" name="Shape 237"/>
          <p:cNvSpPr txBox="1">
            <a:spLocks noGrp="1"/>
          </p:cNvSpPr>
          <p:nvPr>
            <p:ph type="body" idx="1"/>
          </p:nvPr>
        </p:nvSpPr>
        <p:spPr>
          <a:xfrm>
            <a:off x="260325" y="1530325"/>
            <a:ext cx="8520600" cy="4107600"/>
          </a:xfrm>
          <a:prstGeom prst="rect">
            <a:avLst/>
          </a:prstGeom>
        </p:spPr>
        <p:txBody>
          <a:bodyPr lIns="91425" tIns="91425" rIns="91425" bIns="91425" anchor="t" anchorCtr="0">
            <a:noAutofit/>
          </a:bodyPr>
          <a:lstStyle/>
          <a:p>
            <a:pPr lvl="0" rtl="0">
              <a:spcBef>
                <a:spcPts val="0"/>
              </a:spcBef>
              <a:spcAft>
                <a:spcPts val="1000"/>
              </a:spcAft>
              <a:buNone/>
            </a:pPr>
            <a:r>
              <a:rPr lang="en"/>
              <a:t>Lack of decision-making on this issue creates preservation bottlenecks for many organizations.</a:t>
            </a:r>
          </a:p>
          <a:p>
            <a:pPr lvl="0" rtl="0">
              <a:spcBef>
                <a:spcPts val="0"/>
              </a:spcBef>
              <a:spcAft>
                <a:spcPts val="1000"/>
              </a:spcAft>
              <a:buNone/>
            </a:pPr>
            <a:r>
              <a:rPr lang="en"/>
              <a:t>Common challenges include:</a:t>
            </a:r>
          </a:p>
          <a:p>
            <a:pPr marL="457200" lvl="0" indent="-342900" rtl="0">
              <a:lnSpc>
                <a:spcPct val="100000"/>
              </a:lnSpc>
              <a:spcBef>
                <a:spcPts val="0"/>
              </a:spcBef>
              <a:spcAft>
                <a:spcPts val="0"/>
              </a:spcAft>
              <a:buSzPct val="100000"/>
            </a:pPr>
            <a:r>
              <a:rPr lang="en" sz="1800"/>
              <a:t>No one has been assigned the authority to make these decisions</a:t>
            </a:r>
          </a:p>
          <a:p>
            <a:pPr marL="457200" lvl="0" indent="-342900" rtl="0">
              <a:lnSpc>
                <a:spcPct val="100000"/>
              </a:lnSpc>
              <a:spcBef>
                <a:spcPts val="0"/>
              </a:spcBef>
              <a:spcAft>
                <a:spcPts val="0"/>
              </a:spcAft>
              <a:buSzPct val="100000"/>
            </a:pPr>
            <a:r>
              <a:rPr lang="en" sz="1800"/>
              <a:t>Requirements were defined for one type of content that don’t support other types</a:t>
            </a:r>
          </a:p>
          <a:p>
            <a:pPr marL="457200" lvl="0" indent="-342900" rtl="0">
              <a:lnSpc>
                <a:spcPct val="100000"/>
              </a:lnSpc>
              <a:spcBef>
                <a:spcPts val="0"/>
              </a:spcBef>
              <a:spcAft>
                <a:spcPts val="0"/>
              </a:spcAft>
              <a:buSzPct val="100000"/>
            </a:pPr>
            <a:r>
              <a:rPr lang="en" sz="1800"/>
              <a:t>SIP requirements are hard to fulfill</a:t>
            </a:r>
          </a:p>
          <a:p>
            <a:pPr marL="457200" lvl="0" indent="-342900" rtl="0">
              <a:lnSpc>
                <a:spcPct val="100000"/>
              </a:lnSpc>
              <a:spcBef>
                <a:spcPts val="0"/>
              </a:spcBef>
              <a:spcAft>
                <a:spcPts val="0"/>
              </a:spcAft>
              <a:buSzPct val="100000"/>
            </a:pPr>
            <a:r>
              <a:rPr lang="en" sz="1800"/>
              <a:t>Staff are worried that older content doesn’t meet new requirements and don’t want to have to go back and change everything.</a:t>
            </a:r>
          </a:p>
          <a:p>
            <a:pPr lvl="0" rtl="0">
              <a:lnSpc>
                <a:spcPct val="100000"/>
              </a:lnSpc>
              <a:spcBef>
                <a:spcPts val="0"/>
              </a:spcBef>
              <a:spcAft>
                <a:spcPts val="0"/>
              </a:spcAft>
              <a:buNone/>
            </a:pPr>
            <a:endParaRPr sz="2000"/>
          </a:p>
          <a:p>
            <a:pPr lvl="0" rtl="0">
              <a:lnSpc>
                <a:spcPct val="100000"/>
              </a:lnSpc>
              <a:spcBef>
                <a:spcPts val="0"/>
              </a:spcBef>
              <a:spcAft>
                <a:spcPts val="0"/>
              </a:spcAft>
              <a:buNone/>
            </a:pPr>
            <a:r>
              <a:rPr lang="en"/>
              <a:t>These issues can cause paralysis and place digital content at risk. A governance process can help ensure that there is a means for resolving issues.</a:t>
            </a:r>
          </a:p>
          <a:p>
            <a:pPr lvl="0" rtl="0">
              <a:spcBef>
                <a:spcPts val="0"/>
              </a:spcBef>
              <a:buNone/>
            </a:pPr>
            <a:endParaRPr sz="2000"/>
          </a:p>
          <a:p>
            <a:pPr lvl="0" rtl="0">
              <a:spcBef>
                <a:spcPts val="0"/>
              </a:spcBef>
              <a:buNone/>
            </a:pPr>
            <a:endParaRPr sz="2000"/>
          </a:p>
          <a:p>
            <a:pPr lvl="0" rtl="0">
              <a:spcBef>
                <a:spcPts val="0"/>
              </a:spcBef>
              <a:buNone/>
            </a:pPr>
            <a:endParaRPr sz="2000"/>
          </a:p>
          <a:p>
            <a:pPr lvl="0" rtl="0">
              <a:spcBef>
                <a:spcPts val="0"/>
              </a:spcBef>
              <a:buNone/>
            </a:pPr>
            <a:endParaRPr sz="2000"/>
          </a:p>
          <a:p>
            <a:pPr lvl="0" rtl="0">
              <a:spcBef>
                <a:spcPts val="0"/>
              </a:spcBef>
              <a:buNone/>
            </a:pPr>
            <a:endParaRPr sz="2000"/>
          </a:p>
        </p:txBody>
      </p:sp>
      <p:sp>
        <p:nvSpPr>
          <p:cNvPr id="238" name="Shape 23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15</a:t>
            </a:fld>
            <a:endParaRPr lang="en"/>
          </a:p>
        </p:txBody>
      </p:sp>
      <p:sp>
        <p:nvSpPr>
          <p:cNvPr id="239" name="Shape 239"/>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311700" y="2867800"/>
            <a:ext cx="8520600" cy="1122300"/>
          </a:xfrm>
          <a:prstGeom prst="rect">
            <a:avLst/>
          </a:prstGeom>
        </p:spPr>
        <p:txBody>
          <a:bodyPr lIns="91425" tIns="91425" rIns="91425" bIns="91425" anchor="ctr" anchorCtr="0">
            <a:noAutofit/>
          </a:bodyPr>
          <a:lstStyle/>
          <a:p>
            <a:pPr lvl="0" rtl="0">
              <a:spcBef>
                <a:spcPts val="0"/>
              </a:spcBef>
              <a:buNone/>
            </a:pPr>
            <a:r>
              <a:rPr lang="en" b="1"/>
              <a:t>Lesson </a:t>
            </a:r>
            <a:r>
              <a:rPr lang="en"/>
              <a:t>2</a:t>
            </a:r>
            <a:r>
              <a:rPr lang="en" b="1"/>
              <a:t>: </a:t>
            </a:r>
            <a:r>
              <a:rPr lang="en"/>
              <a:t>SIP Creation</a:t>
            </a:r>
          </a:p>
        </p:txBody>
      </p:sp>
      <p:sp>
        <p:nvSpPr>
          <p:cNvPr id="245" name="Shape 24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16</a:t>
            </a:fld>
            <a:endParaRPr lang="e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6AA84F"/>
        </a:solidFill>
        <a:effectLst/>
      </p:bgPr>
    </p:bg>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a:spcBef>
                <a:spcPts val="0"/>
              </a:spcBef>
              <a:buNone/>
            </a:pPr>
            <a:r>
              <a:rPr lang="en" b="1"/>
              <a:t>Exercise: </a:t>
            </a:r>
            <a:r>
              <a:rPr lang="en"/>
              <a:t>Understanding 3rd Party Submission Requirements</a:t>
            </a:r>
          </a:p>
        </p:txBody>
      </p:sp>
      <p:sp>
        <p:nvSpPr>
          <p:cNvPr id="251" name="Shape 251"/>
          <p:cNvSpPr txBox="1">
            <a:spLocks noGrp="1"/>
          </p:cNvSpPr>
          <p:nvPr>
            <p:ph type="body" idx="1"/>
          </p:nvPr>
        </p:nvSpPr>
        <p:spPr>
          <a:xfrm>
            <a:off x="311700" y="2003200"/>
            <a:ext cx="8520600" cy="4088700"/>
          </a:xfrm>
          <a:prstGeom prst="rect">
            <a:avLst/>
          </a:prstGeom>
        </p:spPr>
        <p:txBody>
          <a:bodyPr lIns="91425" tIns="91425" rIns="91425" bIns="91425" anchor="t" anchorCtr="0">
            <a:noAutofit/>
          </a:bodyPr>
          <a:lstStyle/>
          <a:p>
            <a:pPr lvl="0">
              <a:spcBef>
                <a:spcPts val="0"/>
              </a:spcBef>
              <a:buNone/>
            </a:pPr>
            <a:r>
              <a:rPr lang="en" sz="2400" dirty="0">
                <a:solidFill>
                  <a:srgbClr val="FFFFFF"/>
                </a:solidFill>
              </a:rPr>
              <a:t>Type: Group exercise</a:t>
            </a:r>
          </a:p>
          <a:p>
            <a:pPr lvl="0">
              <a:spcBef>
                <a:spcPts val="0"/>
              </a:spcBef>
              <a:buNone/>
            </a:pPr>
            <a:r>
              <a:rPr lang="en" sz="2400" dirty="0">
                <a:solidFill>
                  <a:srgbClr val="FFFFFF"/>
                </a:solidFill>
              </a:rPr>
              <a:t>Goal: </a:t>
            </a:r>
            <a:r>
              <a:rPr lang="en" dirty="0"/>
              <a:t>Understand requirements from preservation services</a:t>
            </a:r>
          </a:p>
          <a:p>
            <a:pPr lvl="0">
              <a:spcBef>
                <a:spcPts val="0"/>
              </a:spcBef>
              <a:spcAft>
                <a:spcPts val="0"/>
              </a:spcAft>
              <a:buNone/>
            </a:pPr>
            <a:r>
              <a:rPr lang="en" sz="2400" dirty="0">
                <a:solidFill>
                  <a:srgbClr val="FFFFFF"/>
                </a:solidFill>
              </a:rPr>
              <a:t>Description:</a:t>
            </a:r>
          </a:p>
          <a:p>
            <a:pPr marL="457200" lvl="0" indent="-311150" rtl="0">
              <a:lnSpc>
                <a:spcPct val="100000"/>
              </a:lnSpc>
              <a:spcBef>
                <a:spcPts val="0"/>
              </a:spcBef>
              <a:spcAft>
                <a:spcPts val="0"/>
              </a:spcAft>
              <a:buSzPct val="100000"/>
            </a:pPr>
            <a:r>
              <a:rPr lang="en" sz="1300" dirty="0"/>
              <a:t>Participants divide into groups of 4-5</a:t>
            </a:r>
          </a:p>
          <a:p>
            <a:pPr marL="457200" lvl="0" indent="-311150" rtl="0">
              <a:lnSpc>
                <a:spcPct val="100000"/>
              </a:lnSpc>
              <a:spcBef>
                <a:spcPts val="0"/>
              </a:spcBef>
              <a:spcAft>
                <a:spcPts val="0"/>
              </a:spcAft>
              <a:buSzPct val="100000"/>
            </a:pPr>
            <a:r>
              <a:rPr lang="en" sz="1300" dirty="0"/>
              <a:t>Each group receives a set of SIP requirements from a preservation environment (see note)</a:t>
            </a:r>
          </a:p>
          <a:p>
            <a:pPr marL="457200" lvl="0" indent="-311150" rtl="0">
              <a:lnSpc>
                <a:spcPct val="100000"/>
              </a:lnSpc>
              <a:spcBef>
                <a:spcPts val="0"/>
              </a:spcBef>
              <a:spcAft>
                <a:spcPts val="0"/>
              </a:spcAft>
              <a:buSzPct val="100000"/>
            </a:pPr>
            <a:r>
              <a:rPr lang="en" sz="1300" dirty="0"/>
              <a:t>Groups identify whether or not there are requirements/guidelines for:</a:t>
            </a:r>
          </a:p>
          <a:p>
            <a:pPr marL="914400" lvl="1" indent="-311150" rtl="0">
              <a:lnSpc>
                <a:spcPct val="100000"/>
              </a:lnSpc>
              <a:spcBef>
                <a:spcPts val="0"/>
              </a:spcBef>
              <a:spcAft>
                <a:spcPts val="0"/>
              </a:spcAft>
              <a:buSzPct val="100000"/>
            </a:pPr>
            <a:r>
              <a:rPr lang="en" sz="1300" dirty="0"/>
              <a:t>Packaging (e.g. bags, folder structure)</a:t>
            </a:r>
          </a:p>
          <a:p>
            <a:pPr marL="914400" lvl="1" indent="-311150" rtl="0">
              <a:lnSpc>
                <a:spcPct val="100000"/>
              </a:lnSpc>
              <a:spcBef>
                <a:spcPts val="0"/>
              </a:spcBef>
              <a:spcAft>
                <a:spcPts val="0"/>
              </a:spcAft>
              <a:buSzPct val="100000"/>
            </a:pPr>
            <a:r>
              <a:rPr lang="en" sz="1300" dirty="0"/>
              <a:t>Fixity</a:t>
            </a:r>
          </a:p>
          <a:p>
            <a:pPr marL="914400" lvl="1" indent="-311150" rtl="0">
              <a:lnSpc>
                <a:spcPct val="100000"/>
              </a:lnSpc>
              <a:spcBef>
                <a:spcPts val="0"/>
              </a:spcBef>
              <a:spcAft>
                <a:spcPts val="0"/>
              </a:spcAft>
              <a:buSzPct val="100000"/>
            </a:pPr>
            <a:r>
              <a:rPr lang="en" sz="1300" dirty="0"/>
              <a:t>Formats</a:t>
            </a:r>
          </a:p>
          <a:p>
            <a:pPr marL="914400" lvl="1" indent="-311150" rtl="0">
              <a:lnSpc>
                <a:spcPct val="100000"/>
              </a:lnSpc>
              <a:spcBef>
                <a:spcPts val="0"/>
              </a:spcBef>
              <a:spcAft>
                <a:spcPts val="0"/>
              </a:spcAft>
              <a:buSzPct val="100000"/>
            </a:pPr>
            <a:r>
              <a:rPr lang="en" sz="1300" dirty="0"/>
              <a:t>Metadata</a:t>
            </a:r>
          </a:p>
          <a:p>
            <a:pPr marL="914400" lvl="1" indent="-311150" rtl="0">
              <a:lnSpc>
                <a:spcPct val="100000"/>
              </a:lnSpc>
              <a:spcBef>
                <a:spcPts val="0"/>
              </a:spcBef>
              <a:spcAft>
                <a:spcPts val="0"/>
              </a:spcAft>
              <a:buSzPct val="100000"/>
            </a:pPr>
            <a:r>
              <a:rPr lang="en" sz="1300" dirty="0"/>
              <a:t>Identification</a:t>
            </a:r>
          </a:p>
          <a:p>
            <a:pPr marL="457200" lvl="0" indent="-311150" rtl="0">
              <a:lnSpc>
                <a:spcPct val="100000"/>
              </a:lnSpc>
              <a:spcBef>
                <a:spcPts val="0"/>
              </a:spcBef>
              <a:spcAft>
                <a:spcPts val="0"/>
              </a:spcAft>
              <a:buSzPct val="100000"/>
            </a:pPr>
            <a:r>
              <a:rPr lang="en" sz="1300" dirty="0"/>
              <a:t>Document the answers (e.g., yes/no, red/green) in a spreadsheet that the participants can see (e.g., columns = service name, rows = criteria)</a:t>
            </a:r>
          </a:p>
          <a:p>
            <a:pPr marL="457200" lvl="0" indent="-311150">
              <a:lnSpc>
                <a:spcPct val="100000"/>
              </a:lnSpc>
              <a:spcBef>
                <a:spcPts val="0"/>
              </a:spcBef>
              <a:spcAft>
                <a:spcPts val="0"/>
              </a:spcAft>
              <a:buSzPct val="100000"/>
            </a:pPr>
            <a:r>
              <a:rPr lang="en" sz="1300" dirty="0"/>
              <a:t>Discuss the variety of requirements and why</a:t>
            </a:r>
          </a:p>
        </p:txBody>
      </p:sp>
      <p:sp>
        <p:nvSpPr>
          <p:cNvPr id="252" name="Shape 25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FFFFFF"/>
                </a:solidFill>
              </a:rPr>
              <a:t>17</a:t>
            </a:fld>
            <a:endParaRPr lang="en">
              <a:solidFill>
                <a:srgbClr val="FFFFFF"/>
              </a:solidFill>
            </a:endParaRPr>
          </a:p>
        </p:txBody>
      </p:sp>
      <p:sp>
        <p:nvSpPr>
          <p:cNvPr id="253" name="Shape 253"/>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434343"/>
                </a:solidFill>
              </a:rPr>
              <a:t>Module 3 — Preparing for Submission / Lesson 2 — SIP Creation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does a SIP look like?</a:t>
            </a:r>
          </a:p>
        </p:txBody>
      </p:sp>
      <p:sp>
        <p:nvSpPr>
          <p:cNvPr id="259" name="Shape 259"/>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rtl="0">
              <a:spcBef>
                <a:spcPts val="0"/>
              </a:spcBef>
              <a:buNone/>
            </a:pPr>
            <a:r>
              <a:rPr lang="en"/>
              <a:t>Physical SIPs:</a:t>
            </a:r>
          </a:p>
          <a:p>
            <a:pPr marL="457200" lvl="0" indent="-228600" rtl="0">
              <a:spcBef>
                <a:spcPts val="0"/>
              </a:spcBef>
            </a:pPr>
            <a:r>
              <a:rPr lang="en"/>
              <a:t>Directory structure</a:t>
            </a:r>
          </a:p>
          <a:p>
            <a:pPr marL="457200" lvl="0" indent="-228600" rtl="0">
              <a:spcBef>
                <a:spcPts val="0"/>
              </a:spcBef>
            </a:pPr>
            <a:r>
              <a:rPr lang="en"/>
              <a:t>Bag</a:t>
            </a:r>
          </a:p>
          <a:p>
            <a:pPr lvl="0" rtl="0">
              <a:spcBef>
                <a:spcPts val="0"/>
              </a:spcBef>
              <a:buNone/>
            </a:pPr>
            <a:r>
              <a:rPr lang="en"/>
              <a:t>Logical SIPs:</a:t>
            </a:r>
          </a:p>
          <a:p>
            <a:pPr marL="457200" lvl="0" indent="-228600" rtl="0">
              <a:spcBef>
                <a:spcPts val="0"/>
              </a:spcBef>
            </a:pPr>
            <a:r>
              <a:rPr lang="en"/>
              <a:t>Assembled via API, upload, etc.</a:t>
            </a:r>
          </a:p>
          <a:p>
            <a:pPr lvl="0" rtl="0">
              <a:spcBef>
                <a:spcPts val="0"/>
              </a:spcBef>
              <a:buNone/>
            </a:pPr>
            <a:endParaRPr/>
          </a:p>
        </p:txBody>
      </p:sp>
      <p:sp>
        <p:nvSpPr>
          <p:cNvPr id="260" name="Shape 260"/>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18</a:t>
            </a:fld>
            <a:endParaRPr lang="en"/>
          </a:p>
        </p:txBody>
      </p:sp>
      <p:sp>
        <p:nvSpPr>
          <p:cNvPr id="261" name="Shape 261"/>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a:spcBef>
                <a:spcPts val="0"/>
              </a:spcBef>
              <a:buNone/>
            </a:pPr>
            <a:r>
              <a:rPr lang="en"/>
              <a:t>Sample physical SIP in a directory</a:t>
            </a:r>
          </a:p>
        </p:txBody>
      </p:sp>
      <p:sp>
        <p:nvSpPr>
          <p:cNvPr id="267" name="Shape 267"/>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19</a:t>
            </a:fld>
            <a:endParaRPr lang="en"/>
          </a:p>
        </p:txBody>
      </p:sp>
      <p:sp>
        <p:nvSpPr>
          <p:cNvPr id="268" name="Shape 268"/>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
        <p:nvSpPr>
          <p:cNvPr id="269" name="Shape 269"/>
          <p:cNvSpPr txBox="1"/>
          <p:nvPr/>
        </p:nvSpPr>
        <p:spPr>
          <a:xfrm>
            <a:off x="813550" y="1497250"/>
            <a:ext cx="6518400" cy="760500"/>
          </a:xfrm>
          <a:prstGeom prst="rect">
            <a:avLst/>
          </a:prstGeom>
          <a:noFill/>
          <a:ln>
            <a:noFill/>
          </a:ln>
        </p:spPr>
        <p:txBody>
          <a:bodyPr lIns="91425" tIns="91425" rIns="91425" bIns="91425" anchor="t" anchorCtr="0">
            <a:noAutofit/>
          </a:bodyPr>
          <a:lstStyle/>
          <a:p>
            <a:pPr lvl="0">
              <a:spcBef>
                <a:spcPts val="0"/>
              </a:spcBef>
              <a:buNone/>
            </a:pPr>
            <a:r>
              <a:rPr lang="en" sz="1800"/>
              <a:t>SIP Requirements (hypothetical):</a:t>
            </a:r>
          </a:p>
          <a:p>
            <a:pPr marL="457200" lvl="0" indent="-342900" rtl="0">
              <a:spcBef>
                <a:spcPts val="0"/>
              </a:spcBef>
              <a:buSzPct val="100000"/>
              <a:buChar char="●"/>
            </a:pPr>
            <a:r>
              <a:rPr lang="en" sz="1800"/>
              <a:t>One SIP per content item (e.g. book, photograph)</a:t>
            </a:r>
          </a:p>
          <a:p>
            <a:pPr marL="457200" lvl="0" indent="-342900" rtl="0">
              <a:spcBef>
                <a:spcPts val="0"/>
              </a:spcBef>
              <a:buSzPct val="100000"/>
              <a:buChar char="●"/>
            </a:pPr>
            <a:r>
              <a:rPr lang="en" sz="1800"/>
              <a:t>Metadata for the content item should be in the root directory called metadata.xml</a:t>
            </a:r>
          </a:p>
          <a:p>
            <a:pPr marL="457200" lvl="0" indent="-342900" rtl="0">
              <a:spcBef>
                <a:spcPts val="0"/>
              </a:spcBef>
              <a:buSzPct val="100000"/>
              <a:buChar char="●"/>
            </a:pPr>
            <a:r>
              <a:rPr lang="en" sz="1800"/>
              <a:t>All content files should be in a folder called /content</a:t>
            </a:r>
          </a:p>
          <a:p>
            <a:pPr marL="457200" lvl="0" indent="-342900" rtl="0">
              <a:spcBef>
                <a:spcPts val="0"/>
              </a:spcBef>
              <a:buSzPct val="100000"/>
              <a:buChar char="●"/>
            </a:pPr>
            <a:r>
              <a:rPr lang="en" sz="1800"/>
              <a:t>Each content file should be accompanied by a .md5 file. MD5 files must have the same name as the content files, with an .md5 extension</a:t>
            </a:r>
          </a:p>
        </p:txBody>
      </p:sp>
      <p:pic>
        <p:nvPicPr>
          <p:cNvPr id="270" name="Shape 270" descr="Screen Shot 2017-01-18 at 3.12.31 PM.png"/>
          <p:cNvPicPr preferRelativeResize="0"/>
          <p:nvPr/>
        </p:nvPicPr>
        <p:blipFill>
          <a:blip r:embed="rId3">
            <a:alphaModFix/>
          </a:blip>
          <a:stretch>
            <a:fillRect/>
          </a:stretch>
        </p:blipFill>
        <p:spPr>
          <a:xfrm>
            <a:off x="729550" y="4198200"/>
            <a:ext cx="7742899" cy="1548579"/>
          </a:xfrm>
          <a:prstGeom prst="rect">
            <a:avLst/>
          </a:prstGeom>
          <a:noFill/>
          <a:ln w="19050" cap="flat" cmpd="sng">
            <a:solidFill>
              <a:schemeClr val="dk2"/>
            </a:solidFill>
            <a:prstDash val="solid"/>
            <a:round/>
            <a:headEnd type="none" w="med" len="med"/>
            <a:tailEnd type="none" w="med" len="me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B5394"/>
        </a:solidFill>
        <a:effectLst/>
      </p:bgPr>
    </p:bg>
    <p:spTree>
      <p:nvGrpSpPr>
        <p:cNvPr id="1" name="Shape 120"/>
        <p:cNvGrpSpPr/>
        <p:nvPr/>
      </p:nvGrpSpPr>
      <p:grpSpPr>
        <a:xfrm>
          <a:off x="0" y="0"/>
          <a:ext cx="0" cy="0"/>
          <a:chOff x="0" y="0"/>
          <a:chExt cx="0" cy="0"/>
        </a:xfrm>
      </p:grpSpPr>
      <p:pic>
        <p:nvPicPr>
          <p:cNvPr id="121" name="Shape 121"/>
          <p:cNvPicPr preferRelativeResize="0"/>
          <p:nvPr/>
        </p:nvPicPr>
        <p:blipFill>
          <a:blip r:embed="rId3">
            <a:alphaModFix/>
          </a:blip>
          <a:stretch>
            <a:fillRect/>
          </a:stretch>
        </p:blipFill>
        <p:spPr>
          <a:xfrm>
            <a:off x="3023171" y="2738192"/>
            <a:ext cx="1428750" cy="1428750"/>
          </a:xfrm>
          <a:prstGeom prst="rect">
            <a:avLst/>
          </a:prstGeom>
          <a:noFill/>
          <a:ln>
            <a:noFill/>
          </a:ln>
        </p:spPr>
      </p:pic>
      <p:pic>
        <p:nvPicPr>
          <p:cNvPr id="122" name="Shape 122"/>
          <p:cNvPicPr preferRelativeResize="0"/>
          <p:nvPr/>
        </p:nvPicPr>
        <p:blipFill>
          <a:blip r:embed="rId4">
            <a:alphaModFix/>
          </a:blip>
          <a:stretch>
            <a:fillRect/>
          </a:stretch>
        </p:blipFill>
        <p:spPr>
          <a:xfrm>
            <a:off x="23567" y="2811746"/>
            <a:ext cx="1428750" cy="1381125"/>
          </a:xfrm>
          <a:prstGeom prst="rect">
            <a:avLst/>
          </a:prstGeom>
          <a:noFill/>
          <a:ln>
            <a:noFill/>
          </a:ln>
        </p:spPr>
      </p:pic>
      <p:pic>
        <p:nvPicPr>
          <p:cNvPr id="123" name="Shape 123"/>
          <p:cNvPicPr preferRelativeResize="0"/>
          <p:nvPr/>
        </p:nvPicPr>
        <p:blipFill>
          <a:blip r:embed="rId5">
            <a:alphaModFix/>
          </a:blip>
          <a:stretch>
            <a:fillRect/>
          </a:stretch>
        </p:blipFill>
        <p:spPr>
          <a:xfrm>
            <a:off x="4595574" y="2808266"/>
            <a:ext cx="1263475" cy="1406650"/>
          </a:xfrm>
          <a:prstGeom prst="rect">
            <a:avLst/>
          </a:prstGeom>
          <a:noFill/>
          <a:ln>
            <a:noFill/>
          </a:ln>
        </p:spPr>
      </p:pic>
      <p:pic>
        <p:nvPicPr>
          <p:cNvPr id="124" name="Shape 124"/>
          <p:cNvPicPr preferRelativeResize="0"/>
          <p:nvPr/>
        </p:nvPicPr>
        <p:blipFill>
          <a:blip r:embed="rId6">
            <a:alphaModFix/>
          </a:blip>
          <a:stretch>
            <a:fillRect/>
          </a:stretch>
        </p:blipFill>
        <p:spPr>
          <a:xfrm>
            <a:off x="6014504" y="2769387"/>
            <a:ext cx="1428750" cy="1428750"/>
          </a:xfrm>
          <a:prstGeom prst="rect">
            <a:avLst/>
          </a:prstGeom>
          <a:noFill/>
          <a:ln>
            <a:noFill/>
          </a:ln>
        </p:spPr>
      </p:pic>
      <p:pic>
        <p:nvPicPr>
          <p:cNvPr id="125" name="Shape 125"/>
          <p:cNvPicPr preferRelativeResize="0"/>
          <p:nvPr/>
        </p:nvPicPr>
        <p:blipFill>
          <a:blip r:embed="rId7">
            <a:alphaModFix/>
          </a:blip>
          <a:stretch>
            <a:fillRect/>
          </a:stretch>
        </p:blipFill>
        <p:spPr>
          <a:xfrm>
            <a:off x="1624545" y="2712237"/>
            <a:ext cx="1231408" cy="1485900"/>
          </a:xfrm>
          <a:prstGeom prst="rect">
            <a:avLst/>
          </a:prstGeom>
          <a:noFill/>
          <a:ln>
            <a:noFill/>
          </a:ln>
        </p:spPr>
      </p:pic>
      <p:pic>
        <p:nvPicPr>
          <p:cNvPr id="126" name="Shape 126"/>
          <p:cNvPicPr preferRelativeResize="0"/>
          <p:nvPr/>
        </p:nvPicPr>
        <p:blipFill>
          <a:blip r:embed="rId8">
            <a:alphaModFix/>
          </a:blip>
          <a:stretch>
            <a:fillRect/>
          </a:stretch>
        </p:blipFill>
        <p:spPr>
          <a:xfrm>
            <a:off x="7609387" y="2721762"/>
            <a:ext cx="1428750" cy="1476375"/>
          </a:xfrm>
          <a:prstGeom prst="rect">
            <a:avLst/>
          </a:prstGeom>
          <a:noFill/>
          <a:ln>
            <a:noFill/>
          </a:ln>
        </p:spPr>
      </p:pic>
      <p:sp>
        <p:nvSpPr>
          <p:cNvPr id="127" name="Shape 127"/>
          <p:cNvSpPr txBox="1"/>
          <p:nvPr/>
        </p:nvSpPr>
        <p:spPr>
          <a:xfrm>
            <a:off x="92000" y="4247350"/>
            <a:ext cx="13041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6AA84F"/>
                </a:solidFill>
              </a:rPr>
              <a:t>Planning</a:t>
            </a:r>
          </a:p>
        </p:txBody>
      </p:sp>
      <p:sp>
        <p:nvSpPr>
          <p:cNvPr id="128" name="Shape 128"/>
          <p:cNvSpPr txBox="1"/>
          <p:nvPr/>
        </p:nvSpPr>
        <p:spPr>
          <a:xfrm>
            <a:off x="1588192" y="4247350"/>
            <a:ext cx="13041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6AA84F"/>
                </a:solidFill>
              </a:rPr>
              <a:t>Selection</a:t>
            </a:r>
          </a:p>
        </p:txBody>
      </p:sp>
      <p:sp>
        <p:nvSpPr>
          <p:cNvPr id="129" name="Shape 129"/>
          <p:cNvSpPr txBox="1"/>
          <p:nvPr/>
        </p:nvSpPr>
        <p:spPr>
          <a:xfrm>
            <a:off x="3022173" y="4247350"/>
            <a:ext cx="14286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FFFFFF"/>
                </a:solidFill>
              </a:rPr>
              <a:t>Preparation</a:t>
            </a:r>
          </a:p>
        </p:txBody>
      </p:sp>
      <p:sp>
        <p:nvSpPr>
          <p:cNvPr id="130" name="Shape 130"/>
          <p:cNvSpPr txBox="1"/>
          <p:nvPr/>
        </p:nvSpPr>
        <p:spPr>
          <a:xfrm>
            <a:off x="5732424" y="4247350"/>
            <a:ext cx="19929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6AA84F"/>
                </a:solidFill>
              </a:rPr>
              <a:t>Post-Submission</a:t>
            </a:r>
          </a:p>
        </p:txBody>
      </p:sp>
      <p:sp>
        <p:nvSpPr>
          <p:cNvPr id="131" name="Shape 131"/>
          <p:cNvSpPr txBox="1"/>
          <p:nvPr/>
        </p:nvSpPr>
        <p:spPr>
          <a:xfrm>
            <a:off x="7609411" y="4247350"/>
            <a:ext cx="15774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6AA84F"/>
                </a:solidFill>
              </a:rPr>
              <a:t>Sustainability</a:t>
            </a:r>
          </a:p>
        </p:txBody>
      </p:sp>
      <p:sp>
        <p:nvSpPr>
          <p:cNvPr id="132" name="Shape 132"/>
          <p:cNvSpPr txBox="1"/>
          <p:nvPr/>
        </p:nvSpPr>
        <p:spPr>
          <a:xfrm>
            <a:off x="4518387" y="4247350"/>
            <a:ext cx="1428600" cy="412800"/>
          </a:xfrm>
          <a:prstGeom prst="rect">
            <a:avLst/>
          </a:prstGeom>
          <a:noFill/>
          <a:ln>
            <a:noFill/>
          </a:ln>
        </p:spPr>
        <p:txBody>
          <a:bodyPr lIns="91425" tIns="91425" rIns="91425" bIns="91425" anchor="t" anchorCtr="0">
            <a:noAutofit/>
          </a:bodyPr>
          <a:lstStyle/>
          <a:p>
            <a:pPr lvl="0" algn="ctr" rtl="0">
              <a:spcBef>
                <a:spcPts val="0"/>
              </a:spcBef>
              <a:buNone/>
            </a:pPr>
            <a:r>
              <a:rPr lang="en" sz="1800">
                <a:solidFill>
                  <a:srgbClr val="6AA84F"/>
                </a:solidFill>
              </a:rPr>
              <a:t>Submission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Sample physical SIP in a bag</a:t>
            </a:r>
          </a:p>
        </p:txBody>
      </p:sp>
      <p:sp>
        <p:nvSpPr>
          <p:cNvPr id="276" name="Shape 276"/>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20</a:t>
            </a:fld>
            <a:endParaRPr lang="en"/>
          </a:p>
        </p:txBody>
      </p:sp>
      <p:sp>
        <p:nvSpPr>
          <p:cNvPr id="277" name="Shape 277"/>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
        <p:nvSpPr>
          <p:cNvPr id="278" name="Shape 278"/>
          <p:cNvSpPr txBox="1"/>
          <p:nvPr/>
        </p:nvSpPr>
        <p:spPr>
          <a:xfrm>
            <a:off x="824875" y="1723575"/>
            <a:ext cx="6518400" cy="760500"/>
          </a:xfrm>
          <a:prstGeom prst="rect">
            <a:avLst/>
          </a:prstGeom>
          <a:noFill/>
          <a:ln>
            <a:noFill/>
          </a:ln>
        </p:spPr>
        <p:txBody>
          <a:bodyPr lIns="91425" tIns="91425" rIns="91425" bIns="91425" anchor="t" anchorCtr="0">
            <a:noAutofit/>
          </a:bodyPr>
          <a:lstStyle/>
          <a:p>
            <a:pPr lvl="0" rtl="0">
              <a:spcBef>
                <a:spcPts val="0"/>
              </a:spcBef>
              <a:buNone/>
            </a:pPr>
            <a:r>
              <a:rPr lang="en" sz="1800"/>
              <a:t>SIP Requirements (hypothetical):</a:t>
            </a:r>
          </a:p>
          <a:p>
            <a:pPr marL="457200" lvl="0" indent="-342900" rtl="0">
              <a:spcBef>
                <a:spcPts val="0"/>
              </a:spcBef>
              <a:buSzPct val="100000"/>
              <a:buChar char="●"/>
            </a:pPr>
            <a:r>
              <a:rPr lang="en" sz="1800"/>
              <a:t>SIPs must be submitted in a valid bag</a:t>
            </a:r>
          </a:p>
          <a:p>
            <a:pPr marL="457200" lvl="0" indent="-342900" rtl="0">
              <a:spcBef>
                <a:spcPts val="0"/>
              </a:spcBef>
              <a:buSzPct val="100000"/>
              <a:buChar char="●"/>
            </a:pPr>
            <a:r>
              <a:rPr lang="en" sz="1800"/>
              <a:t>There are no requirements for the contents of the bag</a:t>
            </a:r>
          </a:p>
        </p:txBody>
      </p:sp>
      <p:pic>
        <p:nvPicPr>
          <p:cNvPr id="279" name="Shape 279" descr="Screen Shot 2017-01-18 at 3.32.53 PM.png"/>
          <p:cNvPicPr preferRelativeResize="0"/>
          <p:nvPr/>
        </p:nvPicPr>
        <p:blipFill>
          <a:blip r:embed="rId3">
            <a:alphaModFix/>
          </a:blip>
          <a:stretch>
            <a:fillRect/>
          </a:stretch>
        </p:blipFill>
        <p:spPr>
          <a:xfrm>
            <a:off x="214312" y="3722875"/>
            <a:ext cx="8715375" cy="1095375"/>
          </a:xfrm>
          <a:prstGeom prst="rect">
            <a:avLst/>
          </a:prstGeom>
          <a:noFill/>
          <a:ln w="19050" cap="flat" cmpd="sng">
            <a:solidFill>
              <a:schemeClr val="dk2"/>
            </a:solidFill>
            <a:prstDash val="solid"/>
            <a:round/>
            <a:headEnd type="none" w="med" len="med"/>
            <a:tailEnd type="none" w="med" len="me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3"/>
        <p:cNvGrpSpPr/>
        <p:nvPr/>
      </p:nvGrpSpPr>
      <p:grpSpPr>
        <a:xfrm>
          <a:off x="0" y="0"/>
          <a:ext cx="0" cy="0"/>
          <a:chOff x="0" y="0"/>
          <a:chExt cx="0" cy="0"/>
        </a:xfrm>
      </p:grpSpPr>
      <p:sp>
        <p:nvSpPr>
          <p:cNvPr id="284" name="Shape 284"/>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Introduction to BagIt</a:t>
            </a:r>
          </a:p>
        </p:txBody>
      </p:sp>
      <p:sp>
        <p:nvSpPr>
          <p:cNvPr id="285" name="Shape 285"/>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a:spcBef>
                <a:spcPts val="0"/>
              </a:spcBef>
              <a:buNone/>
            </a:pPr>
            <a:r>
              <a:rPr lang="en" sz="2000"/>
              <a:t>“</a:t>
            </a:r>
            <a:r>
              <a:rPr lang="en" sz="2000">
                <a:solidFill>
                  <a:srgbClr val="333333"/>
                </a:solidFill>
                <a:highlight>
                  <a:srgbClr val="FFFFFF"/>
                </a:highlight>
              </a:rPr>
              <a:t>BagIt is a hierarchical file packaging format designed to support disk-based storage and network transfer of arbitrary digital content. A "bag" consists of a "payload" (the arbitrary content) and "tags," which are metadata files intended to document the storage and transfer of the bag. A required tag file contains a manifest listing every file in the payload together with its corresponding secure hash / message digest (checksum).” </a:t>
            </a:r>
          </a:p>
          <a:p>
            <a:pPr lvl="0" rtl="0">
              <a:spcBef>
                <a:spcPts val="0"/>
              </a:spcBef>
              <a:buNone/>
            </a:pPr>
            <a:r>
              <a:rPr lang="en" sz="2000">
                <a:solidFill>
                  <a:srgbClr val="333333"/>
                </a:solidFill>
                <a:highlight>
                  <a:srgbClr val="FFFFFF"/>
                </a:highlight>
              </a:rPr>
              <a:t>— https://wiki.duraspace.org/display/DPNC/BagIt+Specification</a:t>
            </a:r>
          </a:p>
          <a:p>
            <a:pPr lvl="0" rtl="0">
              <a:spcBef>
                <a:spcPts val="0"/>
              </a:spcBef>
              <a:buNone/>
            </a:pPr>
            <a:endParaRPr/>
          </a:p>
          <a:p>
            <a:pPr lvl="0" rtl="0">
              <a:spcBef>
                <a:spcPts val="0"/>
              </a:spcBef>
              <a:buNone/>
            </a:pPr>
            <a:endParaRPr/>
          </a:p>
        </p:txBody>
      </p:sp>
      <p:sp>
        <p:nvSpPr>
          <p:cNvPr id="286" name="Shape 286"/>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21</a:t>
            </a:fld>
            <a:endParaRPr lang="en"/>
          </a:p>
        </p:txBody>
      </p:sp>
      <p:sp>
        <p:nvSpPr>
          <p:cNvPr id="287" name="Shape 287"/>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1"/>
        <p:cNvGrpSpPr/>
        <p:nvPr/>
      </p:nvGrpSpPr>
      <p:grpSpPr>
        <a:xfrm>
          <a:off x="0" y="0"/>
          <a:ext cx="0" cy="0"/>
          <a:chOff x="0" y="0"/>
          <a:chExt cx="0" cy="0"/>
        </a:xfrm>
      </p:grpSpPr>
      <p:sp>
        <p:nvSpPr>
          <p:cNvPr id="292" name="Shape 292"/>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Why is BagIt useful?</a:t>
            </a:r>
          </a:p>
        </p:txBody>
      </p:sp>
      <p:sp>
        <p:nvSpPr>
          <p:cNvPr id="293" name="Shape 293"/>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marL="457200" lvl="0" indent="-228600" rtl="0">
              <a:spcBef>
                <a:spcPts val="0"/>
              </a:spcBef>
            </a:pPr>
            <a:r>
              <a:rPr lang="en"/>
              <a:t>De facto community standard</a:t>
            </a:r>
          </a:p>
          <a:p>
            <a:pPr marL="457200" lvl="0" indent="-228600" rtl="0">
              <a:spcBef>
                <a:spcPts val="0"/>
              </a:spcBef>
            </a:pPr>
            <a:r>
              <a:rPr lang="en"/>
              <a:t>Built-in manifests allow you to verify what you are sending/receiving</a:t>
            </a:r>
          </a:p>
          <a:p>
            <a:pPr marL="457200" lvl="0" indent="-228600" rtl="0">
              <a:spcBef>
                <a:spcPts val="0"/>
              </a:spcBef>
            </a:pPr>
            <a:r>
              <a:rPr lang="en"/>
              <a:t>Built-in fixity checking ensures there are no errors in transfer</a:t>
            </a:r>
          </a:p>
          <a:p>
            <a:pPr lvl="0" rtl="0">
              <a:spcBef>
                <a:spcPts val="0"/>
              </a:spcBef>
              <a:buNone/>
            </a:pPr>
            <a:endParaRPr/>
          </a:p>
        </p:txBody>
      </p:sp>
      <p:sp>
        <p:nvSpPr>
          <p:cNvPr id="294" name="Shape 294"/>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22</a:t>
            </a:fld>
            <a:endParaRPr lang="en"/>
          </a:p>
        </p:txBody>
      </p:sp>
      <p:sp>
        <p:nvSpPr>
          <p:cNvPr id="295" name="Shape 295"/>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is in a bag?</a:t>
            </a:r>
          </a:p>
        </p:txBody>
      </p:sp>
      <p:sp>
        <p:nvSpPr>
          <p:cNvPr id="301" name="Shape 301"/>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rtl="0">
              <a:spcBef>
                <a:spcPts val="0"/>
              </a:spcBef>
              <a:buNone/>
            </a:pPr>
            <a:r>
              <a:rPr lang="en" dirty="0"/>
              <a:t>A base directory containing:</a:t>
            </a:r>
          </a:p>
          <a:p>
            <a:pPr marL="457200" lvl="0" indent="-228600" rtl="0">
              <a:spcBef>
                <a:spcPts val="0"/>
              </a:spcBef>
            </a:pPr>
            <a:r>
              <a:rPr lang="en" dirty="0"/>
              <a:t>A sub-directory named “data” (the payload directory)</a:t>
            </a:r>
          </a:p>
          <a:p>
            <a:pPr marL="457200" lvl="0" indent="-228600" rtl="0">
              <a:spcBef>
                <a:spcPts val="0"/>
              </a:spcBef>
            </a:pPr>
            <a:r>
              <a:rPr lang="en" dirty="0"/>
              <a:t>Required and optional tag files:</a:t>
            </a:r>
          </a:p>
          <a:p>
            <a:pPr marL="914400" lvl="1" indent="-228600" rtl="0">
              <a:spcBef>
                <a:spcPts val="0"/>
              </a:spcBef>
            </a:pPr>
            <a:r>
              <a:rPr lang="en" dirty="0"/>
              <a:t>manifest-[algorithm].txt (required)</a:t>
            </a:r>
          </a:p>
          <a:p>
            <a:pPr marL="914400" lvl="1" indent="-228600" rtl="0">
              <a:spcBef>
                <a:spcPts val="0"/>
              </a:spcBef>
            </a:pPr>
            <a:r>
              <a:rPr lang="en" dirty="0" err="1"/>
              <a:t>bagit.txt</a:t>
            </a:r>
            <a:r>
              <a:rPr lang="en" dirty="0"/>
              <a:t> (required)</a:t>
            </a:r>
          </a:p>
          <a:p>
            <a:pPr marL="914400" lvl="1" indent="-228600" rtl="0">
              <a:spcBef>
                <a:spcPts val="0"/>
              </a:spcBef>
            </a:pPr>
            <a:r>
              <a:rPr lang="en" dirty="0" err="1"/>
              <a:t>tagmanifest</a:t>
            </a:r>
            <a:r>
              <a:rPr lang="en" dirty="0"/>
              <a:t>-[algorithm].txt </a:t>
            </a:r>
            <a:r>
              <a:rPr lang="en-US" dirty="0" smtClean="0"/>
              <a:t/>
            </a:r>
            <a:br>
              <a:rPr lang="en-US" dirty="0" smtClean="0"/>
            </a:br>
            <a:r>
              <a:rPr lang="en" dirty="0" smtClean="0"/>
              <a:t>(</a:t>
            </a:r>
            <a:r>
              <a:rPr lang="en" dirty="0"/>
              <a:t>optional)</a:t>
            </a:r>
          </a:p>
          <a:p>
            <a:pPr marL="914400" lvl="1" indent="-228600" rtl="0">
              <a:spcBef>
                <a:spcPts val="0"/>
              </a:spcBef>
            </a:pPr>
            <a:r>
              <a:rPr lang="en" dirty="0" err="1"/>
              <a:t>baginfo.txt</a:t>
            </a:r>
            <a:r>
              <a:rPr lang="en" dirty="0"/>
              <a:t> (optional)</a:t>
            </a:r>
          </a:p>
          <a:p>
            <a:pPr lvl="0" rtl="0">
              <a:spcBef>
                <a:spcPts val="0"/>
              </a:spcBef>
              <a:buNone/>
            </a:pPr>
            <a:endParaRPr dirty="0"/>
          </a:p>
        </p:txBody>
      </p:sp>
      <p:sp>
        <p:nvSpPr>
          <p:cNvPr id="302" name="Shape 30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23</a:t>
            </a:fld>
            <a:endParaRPr lang="en"/>
          </a:p>
        </p:txBody>
      </p:sp>
      <p:sp>
        <p:nvSpPr>
          <p:cNvPr id="303" name="Shape 303"/>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pic>
        <p:nvPicPr>
          <p:cNvPr id="304" name="Shape 304" descr="Screen Shot 2017-01-18 at 3.41.26 PM.png"/>
          <p:cNvPicPr preferRelativeResize="0"/>
          <p:nvPr/>
        </p:nvPicPr>
        <p:blipFill>
          <a:blip r:embed="rId3">
            <a:alphaModFix/>
          </a:blip>
          <a:stretch>
            <a:fillRect/>
          </a:stretch>
        </p:blipFill>
        <p:spPr>
          <a:xfrm>
            <a:off x="5246150" y="4332773"/>
            <a:ext cx="3586150" cy="1640725"/>
          </a:xfrm>
          <a:prstGeom prst="rect">
            <a:avLst/>
          </a:prstGeom>
          <a:noFill/>
          <a:ln w="19050" cap="flat" cmpd="sng">
            <a:solidFill>
              <a:schemeClr val="dk2"/>
            </a:solidFill>
            <a:prstDash val="solid"/>
            <a:round/>
            <a:headEnd type="none" w="med" len="med"/>
            <a:tailEnd type="none" w="med" len="me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6AA84F"/>
        </a:solidFill>
        <a:effectLst/>
      </p:bgPr>
    </p:bg>
    <p:spTree>
      <p:nvGrpSpPr>
        <p:cNvPr id="1" name="Shape 308"/>
        <p:cNvGrpSpPr/>
        <p:nvPr/>
      </p:nvGrpSpPr>
      <p:grpSpPr>
        <a:xfrm>
          <a:off x="0" y="0"/>
          <a:ext cx="0" cy="0"/>
          <a:chOff x="0" y="0"/>
          <a:chExt cx="0" cy="0"/>
        </a:xfrm>
      </p:grpSpPr>
      <p:sp>
        <p:nvSpPr>
          <p:cNvPr id="309" name="Shape 309"/>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b="1"/>
              <a:t>Exercise: </a:t>
            </a:r>
            <a:r>
              <a:rPr lang="en"/>
              <a:t>Creating SIPs According to Requirements</a:t>
            </a:r>
          </a:p>
        </p:txBody>
      </p:sp>
      <p:sp>
        <p:nvSpPr>
          <p:cNvPr id="310" name="Shape 310"/>
          <p:cNvSpPr txBox="1">
            <a:spLocks noGrp="1"/>
          </p:cNvSpPr>
          <p:nvPr>
            <p:ph type="body" idx="1"/>
          </p:nvPr>
        </p:nvSpPr>
        <p:spPr>
          <a:xfrm>
            <a:off x="311700" y="2003200"/>
            <a:ext cx="8520600" cy="4088700"/>
          </a:xfrm>
          <a:prstGeom prst="rect">
            <a:avLst/>
          </a:prstGeom>
        </p:spPr>
        <p:txBody>
          <a:bodyPr lIns="91425" tIns="91425" rIns="91425" bIns="91425" anchor="t" anchorCtr="0">
            <a:noAutofit/>
          </a:bodyPr>
          <a:lstStyle/>
          <a:p>
            <a:pPr lvl="0" rtl="0">
              <a:spcBef>
                <a:spcPts val="0"/>
              </a:spcBef>
              <a:buNone/>
            </a:pPr>
            <a:r>
              <a:rPr lang="en" sz="2400">
                <a:solidFill>
                  <a:srgbClr val="FFFFFF"/>
                </a:solidFill>
              </a:rPr>
              <a:t>Type: </a:t>
            </a:r>
            <a:r>
              <a:rPr lang="en"/>
              <a:t>Hands-on exercise</a:t>
            </a:r>
          </a:p>
          <a:p>
            <a:pPr lvl="0" rtl="0">
              <a:spcBef>
                <a:spcPts val="0"/>
              </a:spcBef>
              <a:buNone/>
            </a:pPr>
            <a:r>
              <a:rPr lang="en" sz="2400">
                <a:solidFill>
                  <a:srgbClr val="FFFFFF"/>
                </a:solidFill>
              </a:rPr>
              <a:t>Goal: </a:t>
            </a:r>
            <a:r>
              <a:rPr lang="en"/>
              <a:t>Practice creating SIPs according to specifications</a:t>
            </a:r>
          </a:p>
          <a:p>
            <a:pPr lvl="0" rtl="0">
              <a:spcBef>
                <a:spcPts val="0"/>
              </a:spcBef>
              <a:spcAft>
                <a:spcPts val="0"/>
              </a:spcAft>
              <a:buNone/>
            </a:pPr>
            <a:r>
              <a:rPr lang="en" sz="2400">
                <a:solidFill>
                  <a:srgbClr val="FFFFFF"/>
                </a:solidFill>
              </a:rPr>
              <a:t>Description:</a:t>
            </a:r>
          </a:p>
          <a:p>
            <a:pPr marL="457200" lvl="0" indent="-311150" rtl="0">
              <a:spcBef>
                <a:spcPts val="0"/>
              </a:spcBef>
              <a:spcAft>
                <a:spcPts val="0"/>
              </a:spcAft>
              <a:buClr>
                <a:srgbClr val="FFFFFF"/>
              </a:buClr>
              <a:buSzPct val="100000"/>
            </a:pPr>
            <a:r>
              <a:rPr lang="en" sz="1300">
                <a:solidFill>
                  <a:srgbClr val="FFFFFF"/>
                </a:solidFill>
              </a:rPr>
              <a:t>Participants divide into groups of 2, or work individually</a:t>
            </a:r>
          </a:p>
          <a:p>
            <a:pPr marL="457200" lvl="0" indent="-311150" rtl="0">
              <a:spcBef>
                <a:spcPts val="0"/>
              </a:spcBef>
              <a:spcAft>
                <a:spcPts val="0"/>
              </a:spcAft>
              <a:buClr>
                <a:srgbClr val="FFFFFF"/>
              </a:buClr>
              <a:buSzPct val="100000"/>
            </a:pPr>
            <a:r>
              <a:rPr lang="en" sz="1300">
                <a:solidFill>
                  <a:srgbClr val="FFFFFF"/>
                </a:solidFill>
              </a:rPr>
              <a:t>Each group receives:</a:t>
            </a:r>
          </a:p>
          <a:p>
            <a:pPr marL="914400" lvl="1" indent="-311150" rtl="0">
              <a:spcBef>
                <a:spcPts val="0"/>
              </a:spcBef>
              <a:spcAft>
                <a:spcPts val="0"/>
              </a:spcAft>
              <a:buClr>
                <a:srgbClr val="FFFFFF"/>
              </a:buClr>
              <a:buSzPct val="100000"/>
            </a:pPr>
            <a:r>
              <a:rPr lang="en" sz="1300">
                <a:solidFill>
                  <a:srgbClr val="FFFFFF"/>
                </a:solidFill>
              </a:rPr>
              <a:t>2 sets of SIP requirements from preservation services (real or hypothetical)</a:t>
            </a:r>
          </a:p>
          <a:p>
            <a:pPr marL="914400" lvl="1" indent="-311150" rtl="0">
              <a:spcBef>
                <a:spcPts val="0"/>
              </a:spcBef>
              <a:spcAft>
                <a:spcPts val="0"/>
              </a:spcAft>
              <a:buClr>
                <a:srgbClr val="FFFFFF"/>
              </a:buClr>
              <a:buSzPct val="100000"/>
            </a:pPr>
            <a:r>
              <a:rPr lang="en" sz="1300">
                <a:solidFill>
                  <a:srgbClr val="FFFFFF"/>
                </a:solidFill>
              </a:rPr>
              <a:t>A set of sample files</a:t>
            </a:r>
          </a:p>
          <a:p>
            <a:pPr marL="914400" lvl="1" indent="-311150" rtl="0">
              <a:spcBef>
                <a:spcPts val="0"/>
              </a:spcBef>
              <a:spcAft>
                <a:spcPts val="0"/>
              </a:spcAft>
              <a:buClr>
                <a:srgbClr val="FFFFFF"/>
              </a:buClr>
              <a:buSzPct val="100000"/>
            </a:pPr>
            <a:r>
              <a:rPr lang="en" sz="1300">
                <a:solidFill>
                  <a:srgbClr val="FFFFFF"/>
                </a:solidFill>
              </a:rPr>
              <a:t>Access to computers with Exactly installed</a:t>
            </a:r>
          </a:p>
          <a:p>
            <a:pPr marL="457200" lvl="0" indent="-311150" rtl="0">
              <a:spcBef>
                <a:spcPts val="0"/>
              </a:spcBef>
              <a:spcAft>
                <a:spcPts val="0"/>
              </a:spcAft>
              <a:buClr>
                <a:srgbClr val="FFFFFF"/>
              </a:buClr>
              <a:buSzPct val="100000"/>
            </a:pPr>
            <a:r>
              <a:rPr lang="en" sz="1300">
                <a:solidFill>
                  <a:srgbClr val="FFFFFF"/>
                </a:solidFill>
              </a:rPr>
              <a:t>Instructor presents and overview of Exactly</a:t>
            </a:r>
          </a:p>
          <a:p>
            <a:pPr marL="457200" lvl="0" indent="-311150" rtl="0">
              <a:spcBef>
                <a:spcPts val="0"/>
              </a:spcBef>
              <a:spcAft>
                <a:spcPts val="0"/>
              </a:spcAft>
              <a:buClr>
                <a:srgbClr val="FFFFFF"/>
              </a:buClr>
              <a:buSzPct val="100000"/>
            </a:pPr>
            <a:r>
              <a:rPr lang="en" sz="1300">
                <a:solidFill>
                  <a:srgbClr val="FFFFFF"/>
                </a:solidFill>
              </a:rPr>
              <a:t>Participants create sample SIPs that conform to specs using the sample datasets provided.</a:t>
            </a:r>
          </a:p>
          <a:p>
            <a:pPr marL="914400" lvl="1" indent="-311150" rtl="0">
              <a:spcBef>
                <a:spcPts val="0"/>
              </a:spcBef>
              <a:spcAft>
                <a:spcPts val="0"/>
              </a:spcAft>
              <a:buClr>
                <a:srgbClr val="FFFFFF"/>
              </a:buClr>
              <a:buSzPct val="100000"/>
            </a:pPr>
            <a:r>
              <a:rPr lang="en" sz="1300">
                <a:solidFill>
                  <a:srgbClr val="FFFFFF"/>
                </a:solidFill>
              </a:rPr>
              <a:t>Re-use SIP content specs from Lesson 2</a:t>
            </a:r>
          </a:p>
          <a:p>
            <a:pPr marL="914400" lvl="1" indent="-311150" rtl="0">
              <a:spcBef>
                <a:spcPts val="0"/>
              </a:spcBef>
              <a:spcAft>
                <a:spcPts val="0"/>
              </a:spcAft>
              <a:buClr>
                <a:srgbClr val="FFFFFF"/>
              </a:buClr>
              <a:buSzPct val="100000"/>
            </a:pPr>
            <a:r>
              <a:rPr lang="en" sz="1300">
                <a:solidFill>
                  <a:srgbClr val="FFFFFF"/>
                </a:solidFill>
              </a:rPr>
              <a:t>Each group should be required to create at least one bag</a:t>
            </a:r>
          </a:p>
          <a:p>
            <a:pPr marL="914400" lvl="1" indent="-311150" rtl="0">
              <a:spcBef>
                <a:spcPts val="0"/>
              </a:spcBef>
              <a:spcAft>
                <a:spcPts val="0"/>
              </a:spcAft>
              <a:buClr>
                <a:srgbClr val="FFFFFF"/>
              </a:buClr>
              <a:buSzPct val="100000"/>
            </a:pPr>
            <a:r>
              <a:rPr lang="en" sz="1300">
                <a:solidFill>
                  <a:srgbClr val="FFFFFF"/>
                </a:solidFill>
              </a:rPr>
              <a:t>The same dataset should be used to create both SIPs</a:t>
            </a:r>
          </a:p>
        </p:txBody>
      </p:sp>
      <p:sp>
        <p:nvSpPr>
          <p:cNvPr id="311" name="Shape 31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24</a:t>
            </a:fld>
            <a:endParaRPr lang="en">
              <a:solidFill>
                <a:srgbClr val="FFFFFF"/>
              </a:solidFill>
            </a:endParaRPr>
          </a:p>
        </p:txBody>
      </p:sp>
      <p:sp>
        <p:nvSpPr>
          <p:cNvPr id="312" name="Shape 312"/>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434343"/>
                </a:solidFill>
              </a:rPr>
              <a:t>Module 3 — Preparing for Submission / Lesson 2 — SIP Creation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6"/>
        <p:cNvGrpSpPr/>
        <p:nvPr/>
      </p:nvGrpSpPr>
      <p:grpSpPr>
        <a:xfrm>
          <a:off x="0" y="0"/>
          <a:ext cx="0" cy="0"/>
          <a:chOff x="0" y="0"/>
          <a:chExt cx="0" cy="0"/>
        </a:xfrm>
      </p:grpSpPr>
      <p:sp>
        <p:nvSpPr>
          <p:cNvPr id="317" name="Shape 317"/>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Interim local storage management</a:t>
            </a:r>
          </a:p>
        </p:txBody>
      </p:sp>
      <p:sp>
        <p:nvSpPr>
          <p:cNvPr id="318" name="Shape 318"/>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a:spcBef>
                <a:spcPts val="0"/>
              </a:spcBef>
              <a:buNone/>
            </a:pPr>
            <a:r>
              <a:rPr lang="en"/>
              <a:t>SIPs may be assembled before they are ready for submission, or may be staged over time</a:t>
            </a:r>
          </a:p>
          <a:p>
            <a:pPr lvl="0">
              <a:spcBef>
                <a:spcPts val="0"/>
              </a:spcBef>
              <a:buNone/>
            </a:pPr>
            <a:r>
              <a:rPr lang="en"/>
              <a:t>Ensure best practices for storage management in the interim, to secure data and mitigate risk, including:</a:t>
            </a:r>
          </a:p>
          <a:p>
            <a:pPr marL="457200" lvl="0" indent="-228600" rtl="0">
              <a:spcBef>
                <a:spcPts val="0"/>
              </a:spcBef>
              <a:spcAft>
                <a:spcPts val="0"/>
              </a:spcAft>
              <a:buClr>
                <a:srgbClr val="000000"/>
              </a:buClr>
            </a:pPr>
            <a:r>
              <a:rPr lang="en">
                <a:solidFill>
                  <a:srgbClr val="000000"/>
                </a:solidFill>
              </a:rPr>
              <a:t>Don’t store exclusively on removable media (e.g., CDs, DVDs, USB, even HDDs)</a:t>
            </a:r>
          </a:p>
          <a:p>
            <a:pPr marL="457200" lvl="0" indent="-228600" rtl="0">
              <a:spcBef>
                <a:spcPts val="0"/>
              </a:spcBef>
              <a:spcAft>
                <a:spcPts val="0"/>
              </a:spcAft>
              <a:buClr>
                <a:srgbClr val="000000"/>
              </a:buClr>
            </a:pPr>
            <a:r>
              <a:rPr lang="en">
                <a:solidFill>
                  <a:srgbClr val="000000"/>
                </a:solidFill>
              </a:rPr>
              <a:t>Have at least two copies, stored on different media</a:t>
            </a:r>
          </a:p>
          <a:p>
            <a:pPr marL="457200" lvl="0" indent="-228600" rtl="0">
              <a:spcBef>
                <a:spcPts val="0"/>
              </a:spcBef>
              <a:spcAft>
                <a:spcPts val="0"/>
              </a:spcAft>
              <a:buClr>
                <a:srgbClr val="000000"/>
              </a:buClr>
            </a:pPr>
            <a:r>
              <a:rPr lang="en">
                <a:solidFill>
                  <a:srgbClr val="000000"/>
                </a:solidFill>
              </a:rPr>
              <a:t>Store copies in locations with different hazards</a:t>
            </a:r>
          </a:p>
          <a:p>
            <a:pPr marL="457200" lvl="0" indent="-228600" rtl="0">
              <a:spcBef>
                <a:spcPts val="0"/>
              </a:spcBef>
              <a:spcAft>
                <a:spcPts val="0"/>
              </a:spcAft>
              <a:buClr>
                <a:srgbClr val="000000"/>
              </a:buClr>
            </a:pPr>
            <a:r>
              <a:rPr lang="en">
                <a:solidFill>
                  <a:srgbClr val="000000"/>
                </a:solidFill>
              </a:rPr>
              <a:t>Keep track of file copies and locations</a:t>
            </a:r>
          </a:p>
        </p:txBody>
      </p:sp>
      <p:sp>
        <p:nvSpPr>
          <p:cNvPr id="319" name="Shape 319"/>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25</a:t>
            </a:fld>
            <a:endParaRPr lang="en"/>
          </a:p>
        </p:txBody>
      </p:sp>
      <p:sp>
        <p:nvSpPr>
          <p:cNvPr id="320" name="Shape 320"/>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24"/>
        <p:cNvGrpSpPr/>
        <p:nvPr/>
      </p:nvGrpSpPr>
      <p:grpSpPr>
        <a:xfrm>
          <a:off x="0" y="0"/>
          <a:ext cx="0" cy="0"/>
          <a:chOff x="0" y="0"/>
          <a:chExt cx="0" cy="0"/>
        </a:xfrm>
      </p:grpSpPr>
      <p:sp>
        <p:nvSpPr>
          <p:cNvPr id="325" name="Shape 325"/>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Inventory tracking</a:t>
            </a:r>
          </a:p>
        </p:txBody>
      </p:sp>
      <p:sp>
        <p:nvSpPr>
          <p:cNvPr id="326" name="Shape 326"/>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rtl="0">
              <a:spcBef>
                <a:spcPts val="0"/>
              </a:spcBef>
              <a:buNone/>
            </a:pPr>
            <a:r>
              <a:rPr lang="en"/>
              <a:t>“Inventories are living documents that must be updated and maintained as collections evolve.” [Revisiting inventory tracking from Module 2]</a:t>
            </a:r>
          </a:p>
          <a:p>
            <a:pPr lvl="0" rtl="0">
              <a:spcBef>
                <a:spcPts val="0"/>
              </a:spcBef>
              <a:buNone/>
            </a:pPr>
            <a:r>
              <a:rPr lang="en"/>
              <a:t>Tracking SIP preparation progress is an important data point to maintain.</a:t>
            </a:r>
          </a:p>
        </p:txBody>
      </p:sp>
      <p:sp>
        <p:nvSpPr>
          <p:cNvPr id="327" name="Shape 327"/>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26</a:t>
            </a:fld>
            <a:endParaRPr lang="en"/>
          </a:p>
        </p:txBody>
      </p:sp>
      <p:sp>
        <p:nvSpPr>
          <p:cNvPr id="328" name="Shape 328"/>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2 — Creating SIPs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332"/>
        <p:cNvGrpSpPr/>
        <p:nvPr/>
      </p:nvGrpSpPr>
      <p:grpSpPr>
        <a:xfrm>
          <a:off x="0" y="0"/>
          <a:ext cx="0" cy="0"/>
          <a:chOff x="0" y="0"/>
          <a:chExt cx="0" cy="0"/>
        </a:xfrm>
      </p:grpSpPr>
      <p:sp>
        <p:nvSpPr>
          <p:cNvPr id="333" name="Shape 333"/>
          <p:cNvSpPr txBox="1">
            <a:spLocks noGrp="1"/>
          </p:cNvSpPr>
          <p:nvPr>
            <p:ph type="title"/>
          </p:nvPr>
        </p:nvSpPr>
        <p:spPr>
          <a:xfrm>
            <a:off x="311700" y="2867800"/>
            <a:ext cx="8520600" cy="1122300"/>
          </a:xfrm>
          <a:prstGeom prst="rect">
            <a:avLst/>
          </a:prstGeom>
        </p:spPr>
        <p:txBody>
          <a:bodyPr lIns="91425" tIns="91425" rIns="91425" bIns="91425" anchor="ctr" anchorCtr="0">
            <a:noAutofit/>
          </a:bodyPr>
          <a:lstStyle/>
          <a:p>
            <a:pPr lvl="0" rtl="0">
              <a:spcBef>
                <a:spcPts val="0"/>
              </a:spcBef>
              <a:buNone/>
            </a:pPr>
            <a:r>
              <a:rPr lang="en" b="1"/>
              <a:t>Lesson </a:t>
            </a:r>
            <a:r>
              <a:rPr lang="en"/>
              <a:t>3</a:t>
            </a:r>
            <a:r>
              <a:rPr lang="en" b="1"/>
              <a:t>: </a:t>
            </a:r>
            <a:r>
              <a:rPr lang="en"/>
              <a:t>Managing SIP Creation</a:t>
            </a:r>
          </a:p>
        </p:txBody>
      </p:sp>
      <p:sp>
        <p:nvSpPr>
          <p:cNvPr id="334" name="Shape 334"/>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27</a:t>
            </a:fld>
            <a:endParaRPr lang="en"/>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6AA84F"/>
        </a:solidFill>
        <a:effectLst/>
      </p:bgPr>
    </p:bg>
    <p:spTree>
      <p:nvGrpSpPr>
        <p:cNvPr id="1" name="Shape 338"/>
        <p:cNvGrpSpPr/>
        <p:nvPr/>
      </p:nvGrpSpPr>
      <p:grpSpPr>
        <a:xfrm>
          <a:off x="0" y="0"/>
          <a:ext cx="0" cy="0"/>
          <a:chOff x="0" y="0"/>
          <a:chExt cx="0" cy="0"/>
        </a:xfrm>
      </p:grpSpPr>
      <p:sp>
        <p:nvSpPr>
          <p:cNvPr id="339" name="Shape 339"/>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b="1"/>
              <a:t>Exercise: </a:t>
            </a:r>
            <a:r>
              <a:rPr lang="en"/>
              <a:t>Creating SIPs at Org XYZ</a:t>
            </a:r>
          </a:p>
        </p:txBody>
      </p:sp>
      <p:sp>
        <p:nvSpPr>
          <p:cNvPr id="340" name="Shape 340"/>
          <p:cNvSpPr txBox="1">
            <a:spLocks noGrp="1"/>
          </p:cNvSpPr>
          <p:nvPr>
            <p:ph type="body" idx="1"/>
          </p:nvPr>
        </p:nvSpPr>
        <p:spPr>
          <a:xfrm>
            <a:off x="311700" y="1742900"/>
            <a:ext cx="8520600" cy="4088700"/>
          </a:xfrm>
          <a:prstGeom prst="rect">
            <a:avLst/>
          </a:prstGeom>
        </p:spPr>
        <p:txBody>
          <a:bodyPr lIns="91425" tIns="91425" rIns="91425" bIns="91425" anchor="t" anchorCtr="0">
            <a:noAutofit/>
          </a:bodyPr>
          <a:lstStyle/>
          <a:p>
            <a:pPr lvl="0" rtl="0">
              <a:spcBef>
                <a:spcPts val="0"/>
              </a:spcBef>
              <a:buNone/>
            </a:pPr>
            <a:r>
              <a:rPr lang="en" sz="2400">
                <a:solidFill>
                  <a:srgbClr val="FFFFFF"/>
                </a:solidFill>
              </a:rPr>
              <a:t>Type: </a:t>
            </a:r>
            <a:r>
              <a:rPr lang="en"/>
              <a:t>Case study problem solving</a:t>
            </a:r>
          </a:p>
          <a:p>
            <a:pPr lvl="0" rtl="0">
              <a:spcBef>
                <a:spcPts val="0"/>
              </a:spcBef>
              <a:buNone/>
            </a:pPr>
            <a:r>
              <a:rPr lang="en" sz="2400">
                <a:solidFill>
                  <a:srgbClr val="FFFFFF"/>
                </a:solidFill>
              </a:rPr>
              <a:t>Goal: </a:t>
            </a:r>
            <a:r>
              <a:rPr lang="en"/>
              <a:t>Create a solution for a common challenge</a:t>
            </a:r>
          </a:p>
          <a:p>
            <a:pPr lvl="0" rtl="0">
              <a:spcBef>
                <a:spcPts val="0"/>
              </a:spcBef>
              <a:spcAft>
                <a:spcPts val="0"/>
              </a:spcAft>
              <a:buNone/>
            </a:pPr>
            <a:r>
              <a:rPr lang="en" sz="2400">
                <a:solidFill>
                  <a:srgbClr val="FFFFFF"/>
                </a:solidFill>
              </a:rPr>
              <a:t>Description:</a:t>
            </a:r>
          </a:p>
          <a:p>
            <a:pPr marL="457200" lvl="0" indent="-342900" rtl="0">
              <a:spcBef>
                <a:spcPts val="0"/>
              </a:spcBef>
              <a:spcAft>
                <a:spcPts val="0"/>
              </a:spcAft>
              <a:buClr>
                <a:srgbClr val="FFFFFF"/>
              </a:buClr>
              <a:buSzPct val="100000"/>
            </a:pPr>
            <a:r>
              <a:rPr lang="en" sz="1800">
                <a:solidFill>
                  <a:srgbClr val="FFFFFF"/>
                </a:solidFill>
              </a:rPr>
              <a:t>Participants divide into groups of max 4-5</a:t>
            </a:r>
          </a:p>
          <a:p>
            <a:pPr marL="457200" lvl="0" indent="-342900" rtl="0">
              <a:spcBef>
                <a:spcPts val="0"/>
              </a:spcBef>
              <a:spcAft>
                <a:spcPts val="0"/>
              </a:spcAft>
              <a:buClr>
                <a:srgbClr val="FFFFFF"/>
              </a:buClr>
              <a:buSzPct val="100000"/>
            </a:pPr>
            <a:r>
              <a:rPr lang="en" sz="1800">
                <a:solidFill>
                  <a:srgbClr val="FFFFFF"/>
                </a:solidFill>
              </a:rPr>
              <a:t>Each group receives the same scenario (see next slide)</a:t>
            </a:r>
          </a:p>
          <a:p>
            <a:pPr marL="457200" lvl="0" indent="-342900" rtl="0">
              <a:spcBef>
                <a:spcPts val="0"/>
              </a:spcBef>
              <a:spcAft>
                <a:spcPts val="0"/>
              </a:spcAft>
              <a:buClr>
                <a:srgbClr val="FFFFFF"/>
              </a:buClr>
              <a:buSzPct val="100000"/>
            </a:pPr>
            <a:r>
              <a:rPr lang="en" sz="1800">
                <a:solidFill>
                  <a:srgbClr val="FFFFFF"/>
                </a:solidFill>
              </a:rPr>
              <a:t>Using the problem solving approach outlined in module 1, create a plan for more streamlined SIP creation that:</a:t>
            </a:r>
          </a:p>
          <a:p>
            <a:pPr marL="914400" lvl="1" indent="-342900" rtl="0">
              <a:spcBef>
                <a:spcPts val="0"/>
              </a:spcBef>
              <a:spcAft>
                <a:spcPts val="0"/>
              </a:spcAft>
              <a:buClr>
                <a:srgbClr val="FFFFFF"/>
              </a:buClr>
              <a:buSzPct val="100000"/>
            </a:pPr>
            <a:r>
              <a:rPr lang="en" sz="1800">
                <a:solidFill>
                  <a:srgbClr val="FFFFFF"/>
                </a:solidFill>
              </a:rPr>
              <a:t>Improves compliance with external specs</a:t>
            </a:r>
          </a:p>
          <a:p>
            <a:pPr marL="914400" lvl="1" indent="-342900" rtl="0">
              <a:spcBef>
                <a:spcPts val="0"/>
              </a:spcBef>
              <a:spcAft>
                <a:spcPts val="0"/>
              </a:spcAft>
              <a:buClr>
                <a:srgbClr val="FFFFFF"/>
              </a:buClr>
              <a:buSzPct val="100000"/>
            </a:pPr>
            <a:r>
              <a:rPr lang="en" sz="1800">
                <a:solidFill>
                  <a:srgbClr val="FFFFFF"/>
                </a:solidFill>
              </a:rPr>
              <a:t>Improves compliance with internal specs</a:t>
            </a:r>
          </a:p>
          <a:p>
            <a:pPr marL="914400" lvl="1" indent="-342900" rtl="0">
              <a:spcBef>
                <a:spcPts val="0"/>
              </a:spcBef>
              <a:spcAft>
                <a:spcPts val="0"/>
              </a:spcAft>
              <a:buClr>
                <a:srgbClr val="FFFFFF"/>
              </a:buClr>
              <a:buSzPct val="100000"/>
            </a:pPr>
            <a:r>
              <a:rPr lang="en" sz="1800">
                <a:solidFill>
                  <a:srgbClr val="FFFFFF"/>
                </a:solidFill>
              </a:rPr>
              <a:t>Addresses what stakeholders should be involved and in what role</a:t>
            </a:r>
          </a:p>
          <a:p>
            <a:pPr marL="457200" lvl="0" indent="-342900" rtl="0">
              <a:spcBef>
                <a:spcPts val="0"/>
              </a:spcBef>
              <a:spcAft>
                <a:spcPts val="0"/>
              </a:spcAft>
              <a:buClr>
                <a:srgbClr val="FFFFFF"/>
              </a:buClr>
              <a:buSzPct val="100000"/>
            </a:pPr>
            <a:r>
              <a:rPr lang="en" sz="1800">
                <a:solidFill>
                  <a:srgbClr val="FFFFFF"/>
                </a:solidFill>
              </a:rPr>
              <a:t>Groups present agreed upon solutions to the rest of the workshop</a:t>
            </a:r>
          </a:p>
        </p:txBody>
      </p:sp>
      <p:sp>
        <p:nvSpPr>
          <p:cNvPr id="341" name="Shape 34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28</a:t>
            </a:fld>
            <a:endParaRPr lang="en">
              <a:solidFill>
                <a:srgbClr val="FFFFFF"/>
              </a:solidFill>
            </a:endParaRPr>
          </a:p>
        </p:txBody>
      </p:sp>
      <p:sp>
        <p:nvSpPr>
          <p:cNvPr id="342" name="Shape 342"/>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434343"/>
                </a:solidFill>
              </a:rPr>
              <a:t>Module 3 — Preparing for Submission / Lesson 3 — Managing SIP Creation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6AA84F"/>
        </a:solidFill>
        <a:effectLst/>
      </p:bgPr>
    </p:bg>
    <p:spTree>
      <p:nvGrpSpPr>
        <p:cNvPr id="1" name="Shape 346"/>
        <p:cNvGrpSpPr/>
        <p:nvPr/>
      </p:nvGrpSpPr>
      <p:grpSpPr>
        <a:xfrm>
          <a:off x="0" y="0"/>
          <a:ext cx="0" cy="0"/>
          <a:chOff x="0" y="0"/>
          <a:chExt cx="0" cy="0"/>
        </a:xfrm>
      </p:grpSpPr>
      <p:sp>
        <p:nvSpPr>
          <p:cNvPr id="347" name="Shape 347"/>
          <p:cNvSpPr txBox="1">
            <a:spLocks noGrp="1"/>
          </p:cNvSpPr>
          <p:nvPr>
            <p:ph type="body" idx="1"/>
          </p:nvPr>
        </p:nvSpPr>
        <p:spPr>
          <a:xfrm>
            <a:off x="311700" y="1742900"/>
            <a:ext cx="8520600" cy="4088700"/>
          </a:xfrm>
          <a:prstGeom prst="rect">
            <a:avLst/>
          </a:prstGeom>
        </p:spPr>
        <p:txBody>
          <a:bodyPr lIns="91425" tIns="91425" rIns="91425" bIns="91425" anchor="t" anchorCtr="0">
            <a:noAutofit/>
          </a:bodyPr>
          <a:lstStyle/>
          <a:p>
            <a:pPr lvl="0" rtl="0">
              <a:spcBef>
                <a:spcPts val="0"/>
              </a:spcBef>
              <a:buNone/>
            </a:pPr>
            <a:r>
              <a:rPr lang="en"/>
              <a:t>Scenario:</a:t>
            </a:r>
          </a:p>
          <a:p>
            <a:pPr lvl="0" rtl="0">
              <a:spcBef>
                <a:spcPts val="0"/>
              </a:spcBef>
              <a:spcAft>
                <a:spcPts val="0"/>
              </a:spcAft>
              <a:buNone/>
            </a:pPr>
            <a:r>
              <a:rPr lang="en" sz="1800">
                <a:solidFill>
                  <a:srgbClr val="FFFFFF"/>
                </a:solidFill>
              </a:rPr>
              <a:t>SIP creation is an enormous challenge for Org XYZ. Content to be submitted to the internal preservation repository can be found in a variety of collections around the institution. To date, each collection manager has taken the responsibility for creating SIPs, but the results have varied. Some do not understand the SIP requirements and as a result have created SIPs that are non-conformant to the repository specs (which require submission in bags). Others simply haven’t created SIPs at all, and as a result none of the content from that collection has gone into the repository. Across the board, SIPs are inconsistent, and don’t include the components that the Org has specified as its own requirements. As a result, Org XYZ has only submitted a handful of SIPs to the repository. Many of the remaining assets are at risk of loss due to their storage on unstable media or lack of metadata tracking their existence.</a:t>
            </a:r>
          </a:p>
        </p:txBody>
      </p:sp>
      <p:sp>
        <p:nvSpPr>
          <p:cNvPr id="348" name="Shape 348"/>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29</a:t>
            </a:fld>
            <a:endParaRPr lang="en">
              <a:solidFill>
                <a:srgbClr val="FFFFFF"/>
              </a:solidFill>
            </a:endParaRPr>
          </a:p>
        </p:txBody>
      </p:sp>
      <p:sp>
        <p:nvSpPr>
          <p:cNvPr id="349" name="Shape 349"/>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434343"/>
                </a:solidFill>
              </a:rPr>
              <a:t>Module 3 — Preparing for Submission / Lesson 3 — Managing SIP Creation</a:t>
            </a:r>
          </a:p>
        </p:txBody>
      </p:sp>
      <p:sp>
        <p:nvSpPr>
          <p:cNvPr id="350" name="Shape 35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b="1"/>
              <a:t>Exercise: </a:t>
            </a:r>
            <a:r>
              <a:rPr lang="en"/>
              <a:t>Creating SIPs at Org XYZ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136"/>
        <p:cNvGrpSpPr/>
        <p:nvPr/>
      </p:nvGrpSpPr>
      <p:grpSpPr>
        <a:xfrm>
          <a:off x="0" y="0"/>
          <a:ext cx="0" cy="0"/>
          <a:chOff x="0" y="0"/>
          <a:chExt cx="0" cy="0"/>
        </a:xfrm>
      </p:grpSpPr>
      <p:sp>
        <p:nvSpPr>
          <p:cNvPr id="137" name="Shape 137"/>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rgbClr val="FFFFFF"/>
                </a:solidFill>
              </a:rPr>
              <a:t>3</a:t>
            </a:fld>
            <a:endParaRPr lang="en">
              <a:solidFill>
                <a:srgbClr val="FFFFFF"/>
              </a:solidFill>
            </a:endParaRPr>
          </a:p>
        </p:txBody>
      </p:sp>
      <p:sp>
        <p:nvSpPr>
          <p:cNvPr id="138" name="Shape 138"/>
          <p:cNvSpPr txBox="1">
            <a:spLocks noGrp="1"/>
          </p:cNvSpPr>
          <p:nvPr>
            <p:ph type="body" idx="1"/>
          </p:nvPr>
        </p:nvSpPr>
        <p:spPr>
          <a:xfrm>
            <a:off x="311700" y="1536633"/>
            <a:ext cx="8520600" cy="4555200"/>
          </a:xfrm>
          <a:prstGeom prst="rect">
            <a:avLst/>
          </a:prstGeom>
        </p:spPr>
        <p:txBody>
          <a:bodyPr lIns="91425" tIns="91425" rIns="91425" bIns="91425" anchor="t" anchorCtr="0">
            <a:noAutofit/>
          </a:bodyPr>
          <a:lstStyle/>
          <a:p>
            <a:pPr lvl="0" rtl="0">
              <a:spcBef>
                <a:spcPts val="0"/>
              </a:spcBef>
              <a:spcAft>
                <a:spcPts val="1000"/>
              </a:spcAft>
              <a:buClr>
                <a:srgbClr val="000000"/>
              </a:buClr>
              <a:buSzPct val="55000"/>
              <a:buNone/>
            </a:pPr>
            <a:r>
              <a:rPr lang="en" sz="2000">
                <a:solidFill>
                  <a:srgbClr val="FFFFFF"/>
                </a:solidFill>
              </a:rPr>
              <a:t>Upon completion of this module, participants should be able to:</a:t>
            </a:r>
          </a:p>
          <a:p>
            <a:pPr marL="457200" lvl="0" indent="-355600" rtl="0">
              <a:spcBef>
                <a:spcPts val="0"/>
              </a:spcBef>
              <a:spcAft>
                <a:spcPts val="1000"/>
              </a:spcAft>
              <a:buClr>
                <a:srgbClr val="FFFFFF"/>
              </a:buClr>
              <a:buSzPct val="100000"/>
            </a:pPr>
            <a:r>
              <a:rPr lang="en" sz="2000">
                <a:solidFill>
                  <a:srgbClr val="FFFFFF"/>
                </a:solidFill>
              </a:rPr>
              <a:t>Understand the requirements of a digital preservation service and how to interpret them to local context</a:t>
            </a:r>
          </a:p>
          <a:p>
            <a:pPr marL="457200" lvl="0" indent="-355600" rtl="0">
              <a:spcBef>
                <a:spcPts val="0"/>
              </a:spcBef>
              <a:spcAft>
                <a:spcPts val="1000"/>
              </a:spcAft>
              <a:buClr>
                <a:srgbClr val="FFFFFF"/>
              </a:buClr>
              <a:buSzPct val="100000"/>
            </a:pPr>
            <a:r>
              <a:rPr lang="en" sz="2000">
                <a:solidFill>
                  <a:srgbClr val="FFFFFF"/>
                </a:solidFill>
              </a:rPr>
              <a:t>Understand strategies for preparing content for submission that considers different content sources (e.g., born-digital vs. digitized)</a:t>
            </a:r>
          </a:p>
          <a:p>
            <a:pPr marL="457200" lvl="0" indent="-355600" rtl="0">
              <a:spcBef>
                <a:spcPts val="0"/>
              </a:spcBef>
              <a:spcAft>
                <a:spcPts val="1000"/>
              </a:spcAft>
              <a:buClr>
                <a:srgbClr val="FFFFFF"/>
              </a:buClr>
              <a:buSzPct val="100000"/>
            </a:pPr>
            <a:r>
              <a:rPr lang="en" sz="2000">
                <a:solidFill>
                  <a:srgbClr val="FFFFFF"/>
                </a:solidFill>
              </a:rPr>
              <a:t>Understand BagIt and how to create bags</a:t>
            </a:r>
          </a:p>
          <a:p>
            <a:pPr marL="457200" lvl="0" indent="-355600" rtl="0">
              <a:spcBef>
                <a:spcPts val="0"/>
              </a:spcBef>
              <a:spcAft>
                <a:spcPts val="1000"/>
              </a:spcAft>
              <a:buClr>
                <a:srgbClr val="FFFFFF"/>
              </a:buClr>
              <a:buSzPct val="100000"/>
            </a:pPr>
            <a:r>
              <a:rPr lang="en" sz="2000">
                <a:solidFill>
                  <a:srgbClr val="FFFFFF"/>
                </a:solidFill>
              </a:rPr>
              <a:t>Identify practical solutions for overcoming roadblocks at this stage</a:t>
            </a:r>
          </a:p>
          <a:p>
            <a:pPr marL="457200" lvl="0" indent="-355600" rtl="0">
              <a:spcBef>
                <a:spcPts val="0"/>
              </a:spcBef>
              <a:spcAft>
                <a:spcPts val="1000"/>
              </a:spcAft>
              <a:buClr>
                <a:srgbClr val="FFFFFF"/>
              </a:buClr>
              <a:buSzPct val="100000"/>
            </a:pPr>
            <a:r>
              <a:rPr lang="en" sz="2000">
                <a:solidFill>
                  <a:srgbClr val="FFFFFF"/>
                </a:solidFill>
              </a:rPr>
              <a:t>Develop approaches for integrating submission preparation into an ongoing digital preservation program</a:t>
            </a:r>
          </a:p>
        </p:txBody>
      </p:sp>
      <p:sp>
        <p:nvSpPr>
          <p:cNvPr id="139" name="Shape 139"/>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a:spcBef>
                <a:spcPts val="0"/>
              </a:spcBef>
              <a:buNone/>
            </a:pPr>
            <a:r>
              <a:rPr lang="en" b="1">
                <a:solidFill>
                  <a:srgbClr val="93C47D"/>
                </a:solidFill>
              </a:rPr>
              <a:t>Module Goals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354"/>
        <p:cNvGrpSpPr/>
        <p:nvPr/>
      </p:nvGrpSpPr>
      <p:grpSpPr>
        <a:xfrm>
          <a:off x="0" y="0"/>
          <a:ext cx="0" cy="0"/>
          <a:chOff x="0" y="0"/>
          <a:chExt cx="0" cy="0"/>
        </a:xfrm>
      </p:grpSpPr>
      <p:sp>
        <p:nvSpPr>
          <p:cNvPr id="355" name="Shape 355"/>
          <p:cNvSpPr txBox="1">
            <a:spLocks noGrp="1"/>
          </p:cNvSpPr>
          <p:nvPr>
            <p:ph type="title"/>
          </p:nvPr>
        </p:nvSpPr>
        <p:spPr>
          <a:xfrm>
            <a:off x="311700" y="2867800"/>
            <a:ext cx="8520600" cy="1122300"/>
          </a:xfrm>
          <a:prstGeom prst="rect">
            <a:avLst/>
          </a:prstGeom>
        </p:spPr>
        <p:txBody>
          <a:bodyPr lIns="91425" tIns="91425" rIns="91425" bIns="91425" anchor="ctr" anchorCtr="0">
            <a:noAutofit/>
          </a:bodyPr>
          <a:lstStyle/>
          <a:p>
            <a:pPr lvl="0" rtl="0">
              <a:spcBef>
                <a:spcPts val="0"/>
              </a:spcBef>
              <a:buNone/>
            </a:pPr>
            <a:r>
              <a:rPr lang="en" b="1"/>
              <a:t>Lesson </a:t>
            </a:r>
            <a:r>
              <a:rPr lang="en"/>
              <a:t>4</a:t>
            </a:r>
            <a:r>
              <a:rPr lang="en" b="1"/>
              <a:t>: </a:t>
            </a:r>
            <a:r>
              <a:rPr lang="en"/>
              <a:t>Creating a Program</a:t>
            </a:r>
          </a:p>
        </p:txBody>
      </p:sp>
      <p:sp>
        <p:nvSpPr>
          <p:cNvPr id="356" name="Shape 356"/>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30</a:t>
            </a:fld>
            <a:endParaRPr lang="en"/>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60"/>
        <p:cNvGrpSpPr/>
        <p:nvPr/>
      </p:nvGrpSpPr>
      <p:grpSpPr>
        <a:xfrm>
          <a:off x="0" y="0"/>
          <a:ext cx="0" cy="0"/>
          <a:chOff x="0" y="0"/>
          <a:chExt cx="0" cy="0"/>
        </a:xfrm>
      </p:grpSpPr>
      <p:sp>
        <p:nvSpPr>
          <p:cNvPr id="361" name="Shape 361"/>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Exercise: A Programmatic Approach to Preparing for Submission</a:t>
            </a:r>
          </a:p>
        </p:txBody>
      </p:sp>
      <p:sp>
        <p:nvSpPr>
          <p:cNvPr id="362" name="Shape 362"/>
          <p:cNvSpPr txBox="1">
            <a:spLocks noGrp="1"/>
          </p:cNvSpPr>
          <p:nvPr>
            <p:ph type="body" idx="1"/>
          </p:nvPr>
        </p:nvSpPr>
        <p:spPr>
          <a:xfrm>
            <a:off x="311700" y="2003200"/>
            <a:ext cx="8520600" cy="4088700"/>
          </a:xfrm>
          <a:prstGeom prst="rect">
            <a:avLst/>
          </a:prstGeom>
        </p:spPr>
        <p:txBody>
          <a:bodyPr lIns="91425" tIns="91425" rIns="91425" bIns="91425" anchor="t" anchorCtr="0">
            <a:noAutofit/>
          </a:bodyPr>
          <a:lstStyle/>
          <a:p>
            <a:pPr lvl="0" rtl="0">
              <a:spcBef>
                <a:spcPts val="0"/>
              </a:spcBef>
              <a:buNone/>
            </a:pPr>
            <a:r>
              <a:rPr lang="en" b="1">
                <a:solidFill>
                  <a:schemeClr val="dk1"/>
                </a:solidFill>
              </a:rPr>
              <a:t>Type:</a:t>
            </a:r>
            <a:r>
              <a:rPr lang="en">
                <a:solidFill>
                  <a:schemeClr val="dk1"/>
                </a:solidFill>
              </a:rPr>
              <a:t> Group discussion</a:t>
            </a:r>
          </a:p>
          <a:p>
            <a:pPr lvl="0" rtl="0">
              <a:spcBef>
                <a:spcPts val="0"/>
              </a:spcBef>
              <a:buNone/>
            </a:pPr>
            <a:r>
              <a:rPr lang="en" b="1">
                <a:solidFill>
                  <a:schemeClr val="dk1"/>
                </a:solidFill>
              </a:rPr>
              <a:t>Goal:</a:t>
            </a:r>
            <a:r>
              <a:rPr lang="en">
                <a:solidFill>
                  <a:schemeClr val="dk1"/>
                </a:solidFill>
              </a:rPr>
              <a:t> Solidify the participants understanding of the processes presented in this module as part of a larger programmatic whole. </a:t>
            </a:r>
          </a:p>
          <a:p>
            <a:pPr lvl="0" rtl="0">
              <a:spcBef>
                <a:spcPts val="0"/>
              </a:spcBef>
              <a:buNone/>
            </a:pPr>
            <a:r>
              <a:rPr lang="en" b="1">
                <a:solidFill>
                  <a:schemeClr val="dk1"/>
                </a:solidFill>
              </a:rPr>
              <a:t>Description:</a:t>
            </a:r>
            <a:r>
              <a:rPr lang="en">
                <a:solidFill>
                  <a:schemeClr val="dk1"/>
                </a:solidFill>
              </a:rPr>
              <a:t> Participants will discuss the decision points that need to be identified in order to create a programmatic approach to developing SIP requirements, creating conformant SIPs, and tracking progress </a:t>
            </a:r>
          </a:p>
          <a:p>
            <a:pPr lvl="0" rtl="0">
              <a:spcBef>
                <a:spcPts val="0"/>
              </a:spcBef>
              <a:buNone/>
            </a:pPr>
            <a:endParaRPr/>
          </a:p>
        </p:txBody>
      </p:sp>
      <p:sp>
        <p:nvSpPr>
          <p:cNvPr id="363" name="Shape 363"/>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solidFill>
                  <a:srgbClr val="FFFFFF"/>
                </a:solidFill>
              </a:rPr>
              <a:t>31</a:t>
            </a:fld>
            <a:endParaRPr lang="en">
              <a:solidFill>
                <a:srgbClr val="FFFFFF"/>
              </a:solidFill>
            </a:endParaRPr>
          </a:p>
        </p:txBody>
      </p:sp>
      <p:sp>
        <p:nvSpPr>
          <p:cNvPr id="364" name="Shape 364"/>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434343"/>
                </a:solidFill>
              </a:rPr>
              <a:t>Module 3 — Preparing for Submission / Lesson 4 — Creating a Program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34343"/>
        </a:solidFill>
        <a:effectLst/>
      </p:bgPr>
    </p:bg>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311700" y="2867800"/>
            <a:ext cx="8520600" cy="1122300"/>
          </a:xfrm>
          <a:prstGeom prst="rect">
            <a:avLst/>
          </a:prstGeom>
        </p:spPr>
        <p:txBody>
          <a:bodyPr lIns="91425" tIns="91425" rIns="91425" bIns="91425" anchor="ctr" anchorCtr="0">
            <a:noAutofit/>
          </a:bodyPr>
          <a:lstStyle/>
          <a:p>
            <a:pPr lvl="0" rtl="0">
              <a:spcBef>
                <a:spcPts val="0"/>
              </a:spcBef>
              <a:buNone/>
            </a:pPr>
            <a:r>
              <a:rPr lang="en" b="1"/>
              <a:t>Lesson </a:t>
            </a:r>
            <a:r>
              <a:rPr lang="en"/>
              <a:t>1</a:t>
            </a:r>
            <a:r>
              <a:rPr lang="en" b="1"/>
              <a:t>: </a:t>
            </a:r>
            <a:r>
              <a:rPr lang="en"/>
              <a:t>Submission Information Packages</a:t>
            </a:r>
          </a:p>
        </p:txBody>
      </p:sp>
      <p:sp>
        <p:nvSpPr>
          <p:cNvPr id="145" name="Shape 145"/>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a:spcBef>
                <a:spcPts val="0"/>
              </a:spcBef>
              <a:buNone/>
            </a:pPr>
            <a:r>
              <a:rPr lang="en"/>
              <a:t>A very brief introduction to the OAIS Reference Model</a:t>
            </a:r>
          </a:p>
        </p:txBody>
      </p:sp>
      <p:sp>
        <p:nvSpPr>
          <p:cNvPr id="151" name="Shape 15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a:spcBef>
                <a:spcPts val="0"/>
              </a:spcBef>
              <a:buNone/>
            </a:pPr>
            <a:fld id="{00000000-1234-1234-1234-123412341234}" type="slidenum">
              <a:rPr lang="en"/>
              <a:t>5</a:t>
            </a:fld>
            <a:endParaRPr lang="en"/>
          </a:p>
        </p:txBody>
      </p:sp>
      <p:sp>
        <p:nvSpPr>
          <p:cNvPr id="152" name="Shape 152"/>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
        <p:nvSpPr>
          <p:cNvPr id="153" name="Shape 153"/>
          <p:cNvSpPr txBox="1"/>
          <p:nvPr/>
        </p:nvSpPr>
        <p:spPr>
          <a:xfrm>
            <a:off x="502800" y="1887600"/>
            <a:ext cx="3827100" cy="907200"/>
          </a:xfrm>
          <a:prstGeom prst="rect">
            <a:avLst/>
          </a:prstGeom>
          <a:noFill/>
          <a:ln>
            <a:noFill/>
          </a:ln>
        </p:spPr>
        <p:txBody>
          <a:bodyPr lIns="91425" tIns="91425" rIns="91425" bIns="91425" anchor="ctr" anchorCtr="0">
            <a:noAutofit/>
          </a:bodyPr>
          <a:lstStyle/>
          <a:p>
            <a:pPr lvl="0" rtl="0">
              <a:lnSpc>
                <a:spcPct val="115000"/>
              </a:lnSpc>
              <a:spcBef>
                <a:spcPts val="0"/>
              </a:spcBef>
              <a:spcAft>
                <a:spcPts val="1600"/>
              </a:spcAft>
              <a:buNone/>
            </a:pPr>
            <a:r>
              <a:rPr lang="en" sz="2400" b="1">
                <a:solidFill>
                  <a:srgbClr val="6AA84F"/>
                </a:solidFill>
              </a:rPr>
              <a:t>Functional model</a:t>
            </a:r>
          </a:p>
        </p:txBody>
      </p:sp>
      <p:pic>
        <p:nvPicPr>
          <p:cNvPr id="154" name="Shape 154" descr="oais_fig3.gif"/>
          <p:cNvPicPr preferRelativeResize="0"/>
          <p:nvPr/>
        </p:nvPicPr>
        <p:blipFill>
          <a:blip r:embed="rId3">
            <a:alphaModFix/>
          </a:blip>
          <a:stretch>
            <a:fillRect/>
          </a:stretch>
        </p:blipFill>
        <p:spPr>
          <a:xfrm>
            <a:off x="1406400" y="2605250"/>
            <a:ext cx="6285125" cy="340792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A very brief introduction to the OAIS Reference Model</a:t>
            </a:r>
          </a:p>
        </p:txBody>
      </p:sp>
      <p:sp>
        <p:nvSpPr>
          <p:cNvPr id="160" name="Shape 160"/>
          <p:cNvSpPr txBox="1">
            <a:spLocks noGrp="1"/>
          </p:cNvSpPr>
          <p:nvPr>
            <p:ph type="body" idx="1"/>
          </p:nvPr>
        </p:nvSpPr>
        <p:spPr>
          <a:xfrm>
            <a:off x="311700" y="2231175"/>
            <a:ext cx="6522300" cy="763500"/>
          </a:xfrm>
          <a:prstGeom prst="rect">
            <a:avLst/>
          </a:prstGeom>
        </p:spPr>
        <p:txBody>
          <a:bodyPr lIns="91425" tIns="91425" rIns="91425" bIns="91425" anchor="t" anchorCtr="0">
            <a:noAutofit/>
          </a:bodyPr>
          <a:lstStyle/>
          <a:p>
            <a:pPr lvl="0">
              <a:spcBef>
                <a:spcPts val="0"/>
              </a:spcBef>
              <a:buNone/>
            </a:pPr>
            <a:r>
              <a:rPr lang="en" b="1">
                <a:solidFill>
                  <a:srgbClr val="6AA84F"/>
                </a:solidFill>
              </a:rPr>
              <a:t>Information model</a:t>
            </a:r>
          </a:p>
          <a:p>
            <a:pPr lvl="0" rtl="0">
              <a:spcBef>
                <a:spcPts val="0"/>
              </a:spcBef>
              <a:buNone/>
            </a:pPr>
            <a:endParaRPr/>
          </a:p>
        </p:txBody>
      </p:sp>
      <p:sp>
        <p:nvSpPr>
          <p:cNvPr id="161" name="Shape 161"/>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6</a:t>
            </a:fld>
            <a:endParaRPr lang="en"/>
          </a:p>
        </p:txBody>
      </p:sp>
      <p:sp>
        <p:nvSpPr>
          <p:cNvPr id="162" name="Shape 162"/>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
        <p:nvSpPr>
          <p:cNvPr id="163" name="Shape 163"/>
          <p:cNvSpPr/>
          <p:nvPr/>
        </p:nvSpPr>
        <p:spPr>
          <a:xfrm>
            <a:off x="942450" y="3351925"/>
            <a:ext cx="1941300" cy="1034100"/>
          </a:xfrm>
          <a:prstGeom prst="ellipse">
            <a:avLst/>
          </a:prstGeom>
          <a:solidFill>
            <a:srgbClr val="00FFFF"/>
          </a:solidFill>
          <a:ln w="2857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a:spcBef>
                <a:spcPts val="0"/>
              </a:spcBef>
              <a:buNone/>
            </a:pPr>
            <a:r>
              <a:rPr lang="en" sz="1800" b="1"/>
              <a:t>SIP</a:t>
            </a:r>
          </a:p>
        </p:txBody>
      </p:sp>
      <p:sp>
        <p:nvSpPr>
          <p:cNvPr id="164" name="Shape 164"/>
          <p:cNvSpPr/>
          <p:nvPr/>
        </p:nvSpPr>
        <p:spPr>
          <a:xfrm>
            <a:off x="3426200" y="3351925"/>
            <a:ext cx="1941300" cy="1034100"/>
          </a:xfrm>
          <a:prstGeom prst="ellipse">
            <a:avLst/>
          </a:prstGeom>
          <a:solidFill>
            <a:schemeClr val="accent5"/>
          </a:solidFill>
          <a:ln w="2857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t>AIP</a:t>
            </a:r>
          </a:p>
        </p:txBody>
      </p:sp>
      <p:sp>
        <p:nvSpPr>
          <p:cNvPr id="165" name="Shape 165"/>
          <p:cNvSpPr/>
          <p:nvPr/>
        </p:nvSpPr>
        <p:spPr>
          <a:xfrm>
            <a:off x="5909950" y="3351925"/>
            <a:ext cx="1941300" cy="1034100"/>
          </a:xfrm>
          <a:prstGeom prst="ellipse">
            <a:avLst/>
          </a:prstGeom>
          <a:solidFill>
            <a:srgbClr val="76A5AF"/>
          </a:solidFill>
          <a:ln w="2857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t>DIP</a:t>
            </a:r>
          </a:p>
        </p:txBody>
      </p:sp>
      <p:cxnSp>
        <p:nvCxnSpPr>
          <p:cNvPr id="166" name="Shape 166"/>
          <p:cNvCxnSpPr>
            <a:stCxn id="163" idx="6"/>
            <a:endCxn id="164" idx="2"/>
          </p:cNvCxnSpPr>
          <p:nvPr/>
        </p:nvCxnSpPr>
        <p:spPr>
          <a:xfrm>
            <a:off x="2883750" y="3868975"/>
            <a:ext cx="542400" cy="0"/>
          </a:xfrm>
          <a:prstGeom prst="straightConnector1">
            <a:avLst/>
          </a:prstGeom>
          <a:noFill/>
          <a:ln w="9525" cap="flat" cmpd="sng">
            <a:solidFill>
              <a:schemeClr val="dk2"/>
            </a:solidFill>
            <a:prstDash val="solid"/>
            <a:round/>
            <a:headEnd type="none" w="lg" len="lg"/>
            <a:tailEnd type="none" w="lg" len="lg"/>
          </a:ln>
        </p:spPr>
      </p:cxnSp>
      <p:cxnSp>
        <p:nvCxnSpPr>
          <p:cNvPr id="167" name="Shape 167"/>
          <p:cNvCxnSpPr>
            <a:endCxn id="165" idx="2"/>
          </p:cNvCxnSpPr>
          <p:nvPr/>
        </p:nvCxnSpPr>
        <p:spPr>
          <a:xfrm>
            <a:off x="5367550" y="3868975"/>
            <a:ext cx="542400" cy="0"/>
          </a:xfrm>
          <a:prstGeom prst="straightConnector1">
            <a:avLst/>
          </a:prstGeom>
          <a:noFill/>
          <a:ln w="9525" cap="flat" cmpd="sng">
            <a:solidFill>
              <a:schemeClr val="dk2"/>
            </a:solidFill>
            <a:prstDash val="solid"/>
            <a:round/>
            <a:headEnd type="none" w="lg" len="lg"/>
            <a:tailEnd type="none" w="lg" len="lg"/>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1"/>
        <p:cNvGrpSpPr/>
        <p:nvPr/>
      </p:nvGrpSpPr>
      <p:grpSpPr>
        <a:xfrm>
          <a:off x="0" y="0"/>
          <a:ext cx="0" cy="0"/>
          <a:chOff x="0" y="0"/>
          <a:chExt cx="0" cy="0"/>
        </a:xfrm>
      </p:grpSpPr>
      <p:sp>
        <p:nvSpPr>
          <p:cNvPr id="172" name="Shape 172"/>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is a SIP?</a:t>
            </a:r>
          </a:p>
        </p:txBody>
      </p:sp>
      <p:sp>
        <p:nvSpPr>
          <p:cNvPr id="173" name="Shape 173"/>
          <p:cNvSpPr txBox="1">
            <a:spLocks noGrp="1"/>
          </p:cNvSpPr>
          <p:nvPr>
            <p:ph type="body" idx="1"/>
          </p:nvPr>
        </p:nvSpPr>
        <p:spPr>
          <a:xfrm>
            <a:off x="311700" y="1356875"/>
            <a:ext cx="8520600" cy="4372500"/>
          </a:xfrm>
          <a:prstGeom prst="rect">
            <a:avLst/>
          </a:prstGeom>
        </p:spPr>
        <p:txBody>
          <a:bodyPr lIns="91425" tIns="91425" rIns="91425" bIns="91425" anchor="t" anchorCtr="0">
            <a:noAutofit/>
          </a:bodyPr>
          <a:lstStyle/>
          <a:p>
            <a:pPr lvl="0">
              <a:spcBef>
                <a:spcPts val="0"/>
              </a:spcBef>
              <a:buNone/>
            </a:pPr>
            <a:r>
              <a:rPr lang="en"/>
              <a:t>A SIP is the package of data that is delivered to a preservation environment. It contains the content to be preserved, including the data objects &amp; metadata.</a:t>
            </a:r>
          </a:p>
          <a:p>
            <a:pPr lvl="0">
              <a:spcBef>
                <a:spcPts val="0"/>
              </a:spcBef>
              <a:buNone/>
            </a:pPr>
            <a:r>
              <a:rPr lang="en"/>
              <a:t>SIPs can be assembled from many sources (e.g., content creators, digitization vendors, collection managers).</a:t>
            </a:r>
          </a:p>
          <a:p>
            <a:pPr lvl="0">
              <a:spcBef>
                <a:spcPts val="0"/>
              </a:spcBef>
              <a:buNone/>
            </a:pPr>
            <a:r>
              <a:rPr lang="en"/>
              <a:t>SIPs can be created at many different levels of granularity (e.g., file level, intellectual entity level, collection level).</a:t>
            </a:r>
          </a:p>
          <a:p>
            <a:pPr lvl="0">
              <a:spcBef>
                <a:spcPts val="0"/>
              </a:spcBef>
              <a:buNone/>
            </a:pPr>
            <a:r>
              <a:rPr lang="en"/>
              <a:t>SIPs may be physical or logical.</a:t>
            </a:r>
          </a:p>
          <a:p>
            <a:pPr lvl="0" rtl="0">
              <a:spcBef>
                <a:spcPts val="0"/>
              </a:spcBef>
              <a:buNone/>
            </a:pPr>
            <a:endParaRPr/>
          </a:p>
        </p:txBody>
      </p:sp>
      <p:sp>
        <p:nvSpPr>
          <p:cNvPr id="174" name="Shape 174"/>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7</a:t>
            </a:fld>
            <a:endParaRPr lang="en"/>
          </a:p>
        </p:txBody>
      </p:sp>
      <p:sp>
        <p:nvSpPr>
          <p:cNvPr id="175" name="Shape 175"/>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9"/>
        <p:cNvGrpSpPr/>
        <p:nvPr/>
      </p:nvGrpSpPr>
      <p:grpSpPr>
        <a:xfrm>
          <a:off x="0" y="0"/>
          <a:ext cx="0" cy="0"/>
          <a:chOff x="0" y="0"/>
          <a:chExt cx="0" cy="0"/>
        </a:xfrm>
      </p:grpSpPr>
      <p:sp>
        <p:nvSpPr>
          <p:cNvPr id="180" name="Shape 180"/>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are some SIP requirements? </a:t>
            </a:r>
          </a:p>
          <a:p>
            <a:pPr lvl="0" rtl="0">
              <a:spcBef>
                <a:spcPts val="0"/>
              </a:spcBef>
              <a:buNone/>
            </a:pPr>
            <a:endParaRPr b="1">
              <a:solidFill>
                <a:srgbClr val="434343"/>
              </a:solidFill>
            </a:endParaRPr>
          </a:p>
        </p:txBody>
      </p:sp>
      <p:sp>
        <p:nvSpPr>
          <p:cNvPr id="181" name="Shape 181"/>
          <p:cNvSpPr txBox="1">
            <a:spLocks noGrp="1"/>
          </p:cNvSpPr>
          <p:nvPr>
            <p:ph type="body" idx="1"/>
          </p:nvPr>
        </p:nvSpPr>
        <p:spPr>
          <a:xfrm>
            <a:off x="311700" y="1155469"/>
            <a:ext cx="8520600" cy="4372500"/>
          </a:xfrm>
          <a:prstGeom prst="rect">
            <a:avLst/>
          </a:prstGeom>
        </p:spPr>
        <p:txBody>
          <a:bodyPr lIns="91425" tIns="91425" rIns="91425" bIns="91425" anchor="t" anchorCtr="0">
            <a:noAutofit/>
          </a:bodyPr>
          <a:lstStyle/>
          <a:p>
            <a:pPr lvl="0" rtl="0">
              <a:lnSpc>
                <a:spcPct val="100000"/>
              </a:lnSpc>
              <a:spcBef>
                <a:spcPts val="0"/>
              </a:spcBef>
              <a:buNone/>
            </a:pPr>
            <a:r>
              <a:rPr lang="en" sz="2200" dirty="0"/>
              <a:t>There are two types of SIP requirements: internal requirements (of the submitting entity), and external requirements (of the preservation environment).</a:t>
            </a:r>
          </a:p>
          <a:p>
            <a:pPr lvl="0" rtl="0">
              <a:lnSpc>
                <a:spcPct val="100000"/>
              </a:lnSpc>
              <a:spcBef>
                <a:spcPts val="0"/>
              </a:spcBef>
              <a:spcAft>
                <a:spcPts val="0"/>
              </a:spcAft>
              <a:buNone/>
            </a:pPr>
            <a:r>
              <a:rPr lang="en" sz="2200" dirty="0"/>
              <a:t>SIP requirements may address:</a:t>
            </a:r>
          </a:p>
          <a:p>
            <a:pPr marL="457200" lvl="0" indent="-342900" rtl="0">
              <a:lnSpc>
                <a:spcPct val="100000"/>
              </a:lnSpc>
              <a:spcBef>
                <a:spcPts val="0"/>
              </a:spcBef>
              <a:buSzPct val="100000"/>
            </a:pPr>
            <a:r>
              <a:rPr lang="en" sz="1800" dirty="0"/>
              <a:t>File formats (</a:t>
            </a:r>
            <a:r>
              <a:rPr lang="en" sz="1800" dirty="0" err="1"/>
              <a:t>e.g.,TIFF</a:t>
            </a:r>
            <a:r>
              <a:rPr lang="en" sz="1800" dirty="0"/>
              <a:t> required for images)</a:t>
            </a:r>
          </a:p>
          <a:p>
            <a:pPr marL="457200" lvl="0" indent="-342900" rtl="0">
              <a:lnSpc>
                <a:spcPct val="100000"/>
              </a:lnSpc>
              <a:spcBef>
                <a:spcPts val="0"/>
              </a:spcBef>
              <a:buSzPct val="100000"/>
            </a:pPr>
            <a:r>
              <a:rPr lang="en" sz="1800" dirty="0"/>
              <a:t>Required metadata values (e.g., Title must be supplied)</a:t>
            </a:r>
          </a:p>
          <a:p>
            <a:pPr marL="457200" lvl="0" indent="-342900" rtl="0">
              <a:lnSpc>
                <a:spcPct val="100000"/>
              </a:lnSpc>
              <a:spcBef>
                <a:spcPts val="0"/>
              </a:spcBef>
              <a:buSzPct val="100000"/>
            </a:pPr>
            <a:r>
              <a:rPr lang="en" sz="1800" dirty="0"/>
              <a:t>Required metadata format (e.g., YYYY-MM-DD)</a:t>
            </a:r>
          </a:p>
          <a:p>
            <a:pPr marL="457200" lvl="0" indent="-342900" rtl="0">
              <a:lnSpc>
                <a:spcPct val="100000"/>
              </a:lnSpc>
              <a:spcBef>
                <a:spcPts val="0"/>
              </a:spcBef>
              <a:buSzPct val="100000"/>
            </a:pPr>
            <a:r>
              <a:rPr lang="en" sz="1800" dirty="0"/>
              <a:t>Required metadata structure (e.g., MODS XML)</a:t>
            </a:r>
          </a:p>
          <a:p>
            <a:pPr marL="457200" lvl="0" indent="-342900" rtl="0">
              <a:lnSpc>
                <a:spcPct val="100000"/>
              </a:lnSpc>
              <a:spcBef>
                <a:spcPts val="0"/>
              </a:spcBef>
              <a:buSzPct val="100000"/>
            </a:pPr>
            <a:r>
              <a:rPr lang="en" sz="1800" dirty="0"/>
              <a:t>Additional documentation (e.g., contracts, installation instructions)</a:t>
            </a:r>
          </a:p>
          <a:p>
            <a:pPr marL="457200" lvl="0" indent="-342900" rtl="0">
              <a:lnSpc>
                <a:spcPct val="100000"/>
              </a:lnSpc>
              <a:spcBef>
                <a:spcPts val="0"/>
              </a:spcBef>
              <a:buSzPct val="100000"/>
            </a:pPr>
            <a:r>
              <a:rPr lang="en" sz="1800" dirty="0"/>
              <a:t>Packaging structure (e.g., directory naming, </a:t>
            </a:r>
            <a:r>
              <a:rPr lang="en" sz="1800" dirty="0" err="1"/>
              <a:t>BagIt</a:t>
            </a:r>
            <a:r>
              <a:rPr lang="en" sz="1800" dirty="0"/>
              <a:t>)</a:t>
            </a:r>
          </a:p>
          <a:p>
            <a:pPr lvl="0" rtl="0">
              <a:lnSpc>
                <a:spcPct val="100000"/>
              </a:lnSpc>
              <a:spcBef>
                <a:spcPts val="0"/>
              </a:spcBef>
              <a:buNone/>
            </a:pPr>
            <a:r>
              <a:rPr lang="en" sz="2200" dirty="0"/>
              <a:t>A defined and documented SIP can be used to verify completeness before and after submission.</a:t>
            </a:r>
          </a:p>
          <a:p>
            <a:pPr lvl="0" rtl="0">
              <a:spcBef>
                <a:spcPts val="0"/>
              </a:spcBef>
              <a:buNone/>
            </a:pPr>
            <a:endParaRPr dirty="0"/>
          </a:p>
          <a:p>
            <a:pPr lvl="0" rtl="0">
              <a:spcBef>
                <a:spcPts val="0"/>
              </a:spcBef>
              <a:buNone/>
            </a:pPr>
            <a:endParaRPr dirty="0"/>
          </a:p>
        </p:txBody>
      </p:sp>
      <p:sp>
        <p:nvSpPr>
          <p:cNvPr id="182" name="Shape 182"/>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8</a:t>
            </a:fld>
            <a:endParaRPr lang="en"/>
          </a:p>
        </p:txBody>
      </p:sp>
      <p:sp>
        <p:nvSpPr>
          <p:cNvPr id="183" name="Shape 183"/>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311700" y="593366"/>
            <a:ext cx="8520600" cy="763500"/>
          </a:xfrm>
          <a:prstGeom prst="rect">
            <a:avLst/>
          </a:prstGeom>
        </p:spPr>
        <p:txBody>
          <a:bodyPr lIns="91425" tIns="91425" rIns="91425" bIns="91425" anchor="t" anchorCtr="0">
            <a:noAutofit/>
          </a:bodyPr>
          <a:lstStyle/>
          <a:p>
            <a:pPr lvl="0" rtl="0">
              <a:spcBef>
                <a:spcPts val="0"/>
              </a:spcBef>
              <a:buNone/>
            </a:pPr>
            <a:r>
              <a:rPr lang="en"/>
              <a:t>What is a SIP class?</a:t>
            </a:r>
          </a:p>
          <a:p>
            <a:pPr lvl="0" rtl="0">
              <a:spcBef>
                <a:spcPts val="0"/>
              </a:spcBef>
              <a:buNone/>
            </a:pPr>
            <a:endParaRPr b="1">
              <a:solidFill>
                <a:srgbClr val="434343"/>
              </a:solidFill>
            </a:endParaRPr>
          </a:p>
        </p:txBody>
      </p:sp>
      <p:sp>
        <p:nvSpPr>
          <p:cNvPr id="189" name="Shape 189"/>
          <p:cNvSpPr txBox="1">
            <a:spLocks noGrp="1"/>
          </p:cNvSpPr>
          <p:nvPr>
            <p:ph type="body" idx="1"/>
          </p:nvPr>
        </p:nvSpPr>
        <p:spPr>
          <a:xfrm>
            <a:off x="311700" y="1459300"/>
            <a:ext cx="8520600" cy="4372500"/>
          </a:xfrm>
          <a:prstGeom prst="rect">
            <a:avLst/>
          </a:prstGeom>
        </p:spPr>
        <p:txBody>
          <a:bodyPr lIns="91425" tIns="91425" rIns="91425" bIns="91425" anchor="t" anchorCtr="0">
            <a:noAutofit/>
          </a:bodyPr>
          <a:lstStyle/>
          <a:p>
            <a:pPr lvl="0">
              <a:spcBef>
                <a:spcPts val="0"/>
              </a:spcBef>
              <a:buNone/>
            </a:pPr>
            <a:r>
              <a:rPr lang="en"/>
              <a:t>A SIP class is a conceptual grouping of content in order to identify discrete requirements where there may be important differences.</a:t>
            </a:r>
          </a:p>
          <a:p>
            <a:pPr lvl="0">
              <a:spcBef>
                <a:spcPts val="0"/>
              </a:spcBef>
              <a:buNone/>
            </a:pPr>
            <a:r>
              <a:rPr lang="en"/>
              <a:t>SIP classes may align to different content types or sources (e.g., institutional repository, in-house digitization, born-digital archives)</a:t>
            </a:r>
          </a:p>
          <a:p>
            <a:pPr lv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p:txBody>
      </p:sp>
      <p:sp>
        <p:nvSpPr>
          <p:cNvPr id="190" name="Shape 190"/>
          <p:cNvSpPr txBox="1">
            <a:spLocks noGrp="1"/>
          </p:cNvSpPr>
          <p:nvPr>
            <p:ph type="sldNum" idx="12"/>
          </p:nvPr>
        </p:nvSpPr>
        <p:spPr>
          <a:xfrm>
            <a:off x="8472457" y="6217622"/>
            <a:ext cx="548700" cy="5247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t>9</a:t>
            </a:fld>
            <a:endParaRPr lang="en"/>
          </a:p>
        </p:txBody>
      </p:sp>
      <p:sp>
        <p:nvSpPr>
          <p:cNvPr id="191" name="Shape 191"/>
          <p:cNvSpPr txBox="1"/>
          <p:nvPr/>
        </p:nvSpPr>
        <p:spPr>
          <a:xfrm>
            <a:off x="323500" y="6381075"/>
            <a:ext cx="8272200" cy="361200"/>
          </a:xfrm>
          <a:prstGeom prst="rect">
            <a:avLst/>
          </a:prstGeom>
          <a:noFill/>
          <a:ln>
            <a:noFill/>
          </a:ln>
        </p:spPr>
        <p:txBody>
          <a:bodyPr lIns="91425" tIns="91425" rIns="91425" bIns="91425" anchor="t" anchorCtr="0">
            <a:noAutofit/>
          </a:bodyPr>
          <a:lstStyle/>
          <a:p>
            <a:pPr lvl="0" rtl="0">
              <a:spcBef>
                <a:spcPts val="0"/>
              </a:spcBef>
              <a:buNone/>
            </a:pPr>
            <a:r>
              <a:rPr lang="en">
                <a:solidFill>
                  <a:srgbClr val="3D85C6"/>
                </a:solidFill>
              </a:rPr>
              <a:t>Module 3 — Preparing for Submission / Lesson 1 — Submission Information Packages</a:t>
            </a:r>
          </a:p>
        </p:txBody>
      </p:sp>
    </p:spTree>
  </p:cSld>
  <p:clrMapOvr>
    <a:masterClrMapping/>
  </p:clrMapOvr>
</p:sld>
</file>

<file path=ppt/theme/theme1.xml><?xml version="1.0" encoding="utf-8"?>
<a:theme xmlns:a="http://schemas.openxmlformats.org/drawingml/2006/main"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2804</Words>
  <Application>Microsoft Macintosh PowerPoint</Application>
  <PresentationFormat>On-screen Show (4:3)</PresentationFormat>
  <Paragraphs>326</Paragraphs>
  <Slides>31</Slides>
  <Notes>31</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31</vt:i4>
      </vt:variant>
    </vt:vector>
  </HeadingPairs>
  <TitlesOfParts>
    <vt:vector size="34" baseType="lpstr">
      <vt:lpstr>Arial</vt:lpstr>
      <vt:lpstr>simple-dark-2</vt:lpstr>
      <vt:lpstr>simple-dark-2</vt:lpstr>
      <vt:lpstr>Module 3 — Preparing for Submission</vt:lpstr>
      <vt:lpstr>PowerPoint Presentation</vt:lpstr>
      <vt:lpstr>Module Goals</vt:lpstr>
      <vt:lpstr>Lesson 1: Submission Information Packages</vt:lpstr>
      <vt:lpstr>A very brief introduction to the OAIS Reference Model</vt:lpstr>
      <vt:lpstr>A very brief introduction to the OAIS Reference Model</vt:lpstr>
      <vt:lpstr>What is a SIP?</vt:lpstr>
      <vt:lpstr>What are some SIP requirements?  </vt:lpstr>
      <vt:lpstr>What is a SIP class? </vt:lpstr>
      <vt:lpstr>What are some SIP class examples? Hypothetical examples (1/3) </vt:lpstr>
      <vt:lpstr>What are some SIP class examples? Hypothetical examples (2/3) </vt:lpstr>
      <vt:lpstr>What are some SIP class examples? Hypothetical examples (3/3) </vt:lpstr>
      <vt:lpstr>What is a “good enough” SIP? </vt:lpstr>
      <vt:lpstr>How should internal SIP requirements be determined? </vt:lpstr>
      <vt:lpstr>Bottleneck check! </vt:lpstr>
      <vt:lpstr>Lesson 2: SIP Creation</vt:lpstr>
      <vt:lpstr>Exercise: Understanding 3rd Party Submission Requirements</vt:lpstr>
      <vt:lpstr>What does a SIP look like?</vt:lpstr>
      <vt:lpstr>Sample physical SIP in a directory</vt:lpstr>
      <vt:lpstr>Sample physical SIP in a bag</vt:lpstr>
      <vt:lpstr>Introduction to BagIt</vt:lpstr>
      <vt:lpstr>Why is BagIt useful?</vt:lpstr>
      <vt:lpstr>What is in a bag?</vt:lpstr>
      <vt:lpstr>Exercise: Creating SIPs According to Requirements</vt:lpstr>
      <vt:lpstr>Interim local storage management</vt:lpstr>
      <vt:lpstr>Inventory tracking</vt:lpstr>
      <vt:lpstr>Lesson 3: Managing SIP Creation</vt:lpstr>
      <vt:lpstr>Exercise: Creating SIPs at Org XYZ</vt:lpstr>
      <vt:lpstr>Exercise: Creating SIPs at Org XYZ</vt:lpstr>
      <vt:lpstr>Lesson 4: Creating a Program</vt:lpstr>
      <vt:lpstr>Exercise: A Programmatic Approach to Preparing for Submission</vt:lpstr>
    </vt:vector>
  </TitlesOfParts>
  <Manager/>
  <Company/>
  <LinksUpToDate>false</LinksUpToDate>
  <SharedDoc>false</SharedDoc>
  <HyperlinkBase/>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 — Preparing for Submission</dc:title>
  <dc:subject/>
  <dc:creator>AVPreserve</dc:creator>
  <cp:keywords/>
  <dc:description/>
  <cp:lastModifiedBy>Molinaro, Mary</cp:lastModifiedBy>
  <cp:revision>4</cp:revision>
  <dcterms:modified xsi:type="dcterms:W3CDTF">2017-05-18T22:12:45Z</dcterms:modified>
  <cp:category/>
</cp:coreProperties>
</file>